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handoutMasterIdLst>
    <p:handoutMasterId r:id="rId39"/>
  </p:handoutMasterIdLst>
  <p:sldIdLst>
    <p:sldId id="270" r:id="rId2"/>
    <p:sldId id="271" r:id="rId3"/>
    <p:sldId id="272" r:id="rId4"/>
    <p:sldId id="273" r:id="rId5"/>
    <p:sldId id="274" r:id="rId6"/>
    <p:sldId id="325" r:id="rId7"/>
    <p:sldId id="326" r:id="rId8"/>
    <p:sldId id="327"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304" r:id="rId23"/>
    <p:sldId id="305"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59" userDrawn="1">
          <p15:clr>
            <a:srgbClr val="A4A3A4"/>
          </p15:clr>
        </p15:guide>
        <p15:guide id="2" pos="1028"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22" autoAdjust="0"/>
    <p:restoredTop sz="95788" autoAdjust="0"/>
  </p:normalViewPr>
  <p:slideViewPr>
    <p:cSldViewPr showGuides="1">
      <p:cViewPr varScale="1">
        <p:scale>
          <a:sx n="102" d="100"/>
          <a:sy n="102" d="100"/>
        </p:scale>
        <p:origin x="192" y="2352"/>
      </p:cViewPr>
      <p:guideLst>
        <p:guide orient="horz" pos="3859"/>
        <p:guide pos="1028"/>
      </p:guideLst>
    </p:cSldViewPr>
  </p:slideViewPr>
  <p:outlineViewPr>
    <p:cViewPr>
      <p:scale>
        <a:sx n="33" d="100"/>
        <a:sy n="33" d="100"/>
      </p:scale>
      <p:origin x="0" y="-3843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7" d="100"/>
          <a:sy n="87" d="100"/>
        </p:scale>
        <p:origin x="3264"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32223E6-8DEC-4459-8B52-D06E9BD3DAD0}"/>
              </a:ext>
            </a:extLst>
          </p:cNvPr>
          <p:cNvSpPr>
            <a:spLocks noGrp="1"/>
          </p:cNvSpPr>
          <p:nvPr>
            <p:ph type="dt" sz="quarter" idx="1"/>
          </p:nvPr>
        </p:nvSpPr>
        <p:spPr>
          <a:xfrm>
            <a:off x="3884613" y="-63252"/>
            <a:ext cx="2971800" cy="458788"/>
          </a:xfrm>
          <a:prstGeom prst="rect">
            <a:avLst/>
          </a:prstGeom>
        </p:spPr>
        <p:txBody>
          <a:bodyPr vert="horz" lIns="91440" tIns="45720" rIns="91440" bIns="45720" rtlCol="0"/>
          <a:lstStyle>
            <a:lvl1pPr algn="r">
              <a:defRPr sz="1200"/>
            </a:lvl1pPr>
          </a:lstStyle>
          <a:p>
            <a:r>
              <a:rPr lang="de-DE" dirty="0"/>
              <a:t>High Performance Analytics &amp; Computing</a:t>
            </a:r>
          </a:p>
          <a:p>
            <a:r>
              <a:rPr lang="de-DE" dirty="0"/>
              <a:t>12.12.2018</a:t>
            </a:r>
          </a:p>
        </p:txBody>
      </p:sp>
      <p:pic>
        <p:nvPicPr>
          <p:cNvPr id="9" name="Picture 8">
            <a:extLst>
              <a:ext uri="{FF2B5EF4-FFF2-40B4-BE49-F238E27FC236}">
                <a16:creationId xmlns:a16="http://schemas.microsoft.com/office/drawing/2014/main" id="{5B90F351-0239-B642-9127-488C8A31B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57" y="35496"/>
            <a:ext cx="1593351" cy="305313"/>
          </a:xfrm>
          <a:prstGeom prst="rect">
            <a:avLst/>
          </a:prstGeom>
        </p:spPr>
      </p:pic>
    </p:spTree>
    <p:extLst>
      <p:ext uri="{BB962C8B-B14F-4D97-AF65-F5344CB8AC3E}">
        <p14:creationId xmlns:p14="http://schemas.microsoft.com/office/powerpoint/2010/main" val="946575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3C419-10E8-4216-A6CC-B7C8A23909AD}" type="datetimeFigureOut">
              <a:rPr lang="de-DE" smtClean="0"/>
              <a:t>04.12.18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6CAD1-FD47-46B0-9C16-1B81F4E690E0}" type="slidenum">
              <a:rPr lang="de-DE" smtClean="0"/>
              <a:t>‹#›</a:t>
            </a:fld>
            <a:endParaRPr lang="de-DE"/>
          </a:p>
        </p:txBody>
      </p:sp>
    </p:spTree>
    <p:extLst>
      <p:ext uri="{BB962C8B-B14F-4D97-AF65-F5344CB8AC3E}">
        <p14:creationId xmlns:p14="http://schemas.microsoft.com/office/powerpoint/2010/main" val="9013254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5</a:t>
            </a:fld>
            <a:endParaRPr lang="de-DE"/>
          </a:p>
        </p:txBody>
      </p:sp>
    </p:spTree>
    <p:extLst>
      <p:ext uri="{BB962C8B-B14F-4D97-AF65-F5344CB8AC3E}">
        <p14:creationId xmlns:p14="http://schemas.microsoft.com/office/powerpoint/2010/main" val="380010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7</a:t>
            </a:fld>
            <a:endParaRPr lang="de-DE"/>
          </a:p>
        </p:txBody>
      </p:sp>
    </p:spTree>
    <p:extLst>
      <p:ext uri="{BB962C8B-B14F-4D97-AF65-F5344CB8AC3E}">
        <p14:creationId xmlns:p14="http://schemas.microsoft.com/office/powerpoint/2010/main" val="240523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8</a:t>
            </a:fld>
            <a:endParaRPr lang="de-DE"/>
          </a:p>
        </p:txBody>
      </p:sp>
    </p:spTree>
    <p:extLst>
      <p:ext uri="{BB962C8B-B14F-4D97-AF65-F5344CB8AC3E}">
        <p14:creationId xmlns:p14="http://schemas.microsoft.com/office/powerpoint/2010/main" val="3127021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Flaticon.com</a:t>
            </a:r>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9</a:t>
            </a:fld>
            <a:endParaRPr lang="de-DE"/>
          </a:p>
        </p:txBody>
      </p:sp>
    </p:spTree>
    <p:extLst>
      <p:ext uri="{BB962C8B-B14F-4D97-AF65-F5344CB8AC3E}">
        <p14:creationId xmlns:p14="http://schemas.microsoft.com/office/powerpoint/2010/main" val="47227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13</a:t>
            </a:fld>
            <a:endParaRPr lang="de-DE"/>
          </a:p>
        </p:txBody>
      </p:sp>
    </p:spTree>
    <p:extLst>
      <p:ext uri="{BB962C8B-B14F-4D97-AF65-F5344CB8AC3E}">
        <p14:creationId xmlns:p14="http://schemas.microsoft.com/office/powerpoint/2010/main" val="542445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18</a:t>
            </a:fld>
            <a:endParaRPr lang="de-DE"/>
          </a:p>
        </p:txBody>
      </p:sp>
    </p:spTree>
    <p:extLst>
      <p:ext uri="{BB962C8B-B14F-4D97-AF65-F5344CB8AC3E}">
        <p14:creationId xmlns:p14="http://schemas.microsoft.com/office/powerpoint/2010/main" val="2139361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19</a:t>
            </a:fld>
            <a:endParaRPr lang="de-DE"/>
          </a:p>
        </p:txBody>
      </p:sp>
    </p:spTree>
    <p:extLst>
      <p:ext uri="{BB962C8B-B14F-4D97-AF65-F5344CB8AC3E}">
        <p14:creationId xmlns:p14="http://schemas.microsoft.com/office/powerpoint/2010/main" val="212761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36</a:t>
            </a:fld>
            <a:endParaRPr lang="de-DE"/>
          </a:p>
        </p:txBody>
      </p:sp>
    </p:spTree>
    <p:extLst>
      <p:ext uri="{BB962C8B-B14F-4D97-AF65-F5344CB8AC3E}">
        <p14:creationId xmlns:p14="http://schemas.microsoft.com/office/powerpoint/2010/main" val="2967951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2444192"/>
            <a:ext cx="10728325"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1088740"/>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sp>
        <p:nvSpPr>
          <p:cNvPr id="5" name="Textplatzhalter 4">
            <a:extLst>
              <a:ext uri="{FF2B5EF4-FFF2-40B4-BE49-F238E27FC236}">
                <a16:creationId xmlns:a16="http://schemas.microsoft.com/office/drawing/2014/main" id="{57CEB1C7-3CEB-41C0-967D-A5811A09D937}"/>
              </a:ext>
            </a:extLst>
          </p:cNvPr>
          <p:cNvSpPr>
            <a:spLocks noGrp="1"/>
          </p:cNvSpPr>
          <p:nvPr>
            <p:ph type="body" sz="quarter" idx="13" hasCustomPrompt="1"/>
          </p:nvPr>
        </p:nvSpPr>
        <p:spPr>
          <a:xfrm>
            <a:off x="371620" y="6423285"/>
            <a:ext cx="2304000" cy="90000"/>
          </a:xfrm>
          <a:blipFill>
            <a:blip r:embed="rId2"/>
            <a:stretch>
              <a:fillRect/>
            </a:stretch>
          </a:blipFill>
        </p:spPr>
        <p:txBody>
          <a:bodyPr/>
          <a:lstStyle>
            <a:lvl1pPr marL="0" indent="0">
              <a:buNone/>
              <a:defRPr sz="200">
                <a:solidFill>
                  <a:schemeClr val="bg1"/>
                </a:solidFill>
              </a:defRPr>
            </a:lvl1pPr>
          </a:lstStyle>
          <a:p>
            <a:pPr lvl="0"/>
            <a:r>
              <a:rPr lang="en-US" noProof="0"/>
              <a:t> </a:t>
            </a:r>
          </a:p>
        </p:txBody>
      </p:sp>
      <p:pic>
        <p:nvPicPr>
          <p:cNvPr id="10" name="Grafik 9">
            <a:extLst>
              <a:ext uri="{FF2B5EF4-FFF2-40B4-BE49-F238E27FC236}">
                <a16:creationId xmlns:a16="http://schemas.microsoft.com/office/drawing/2014/main" id="{A0BABBA3-207B-428D-8CD0-97794373E0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Tree>
    <p:extLst>
      <p:ext uri="{BB962C8B-B14F-4D97-AF65-F5344CB8AC3E}">
        <p14:creationId xmlns:p14="http://schemas.microsoft.com/office/powerpoint/2010/main" val="4195520137"/>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2">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8" y="2660216"/>
            <a:ext cx="10728324"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8" y="1124744"/>
            <a:ext cx="10728325" cy="1361802"/>
          </a:xfrm>
        </p:spPr>
        <p:txBody>
          <a:bodyPr/>
          <a:lstStyle>
            <a:lvl1pPr marL="0" indent="0">
              <a:lnSpc>
                <a:spcPct val="114000"/>
              </a:lnSpc>
              <a:spcBef>
                <a:spcPts val="0"/>
              </a:spcBef>
              <a:spcAft>
                <a:spcPts val="0"/>
              </a:spcAft>
              <a:buNone/>
              <a:defRPr sz="1800" b="1" cap="none"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7D7831BC-0764-4D94-B436-8046AD2DF0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7390AF7B-9835-4AEF-ADBF-224AF53FB41E}"/>
              </a:ext>
            </a:extLst>
          </p:cNvPr>
          <p:cNvSpPr>
            <a:spLocks noGrp="1"/>
          </p:cNvSpPr>
          <p:nvPr>
            <p:ph type="body" sz="quarter" idx="13"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389604393"/>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3">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4A1B7C4-7B43-4178-878E-3C1A63AA60FE}"/>
              </a:ext>
            </a:extLst>
          </p:cNvPr>
          <p:cNvSpPr>
            <a:spLocks noGrp="1"/>
          </p:cNvSpPr>
          <p:nvPr>
            <p:ph type="pic" sz="quarter" idx="13"/>
          </p:nvPr>
        </p:nvSpPr>
        <p:spPr>
          <a:xfrm>
            <a:off x="371475" y="341313"/>
            <a:ext cx="11449050" cy="308768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70822"/>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185084"/>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133D537E-7D32-4AF3-8F50-037B43117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02F77179-7DE6-490F-AFDB-836C5B895F0C}"/>
              </a:ext>
            </a:extLst>
          </p:cNvPr>
          <p:cNvSpPr>
            <a:spLocks noGrp="1"/>
          </p:cNvSpPr>
          <p:nvPr>
            <p:ph type="body" sz="quarter" idx="14"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073494238"/>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4">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11514"/>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221088"/>
            <a:ext cx="10728325" cy="547142"/>
          </a:xfrm>
        </p:spPr>
        <p:txBody>
          <a:bodyPr vert="horz" lIns="0" tIns="0" rIns="0" bIns="0" rtlCol="0" anchor="t" anchorCtr="0">
            <a:noAutofit/>
          </a:bodyPr>
          <a:lstStyle>
            <a:lvl1pPr marL="0" indent="0">
              <a:lnSpc>
                <a:spcPct val="114000"/>
              </a:lnSpc>
              <a:spcBef>
                <a:spcPts val="0"/>
              </a:spcBef>
              <a:spcAft>
                <a:spcPts val="0"/>
              </a:spcAft>
              <a:buNone/>
              <a:defRPr lang="de-DE" sz="1800" b="1" cap="none" spc="0" baseline="0" dirty="0">
                <a:solidFill>
                  <a:schemeClr val="accent2"/>
                </a:solidFill>
              </a:defRPr>
            </a:lvl1pPr>
          </a:lstStyle>
          <a:p>
            <a:pPr marL="228600" lvl="0" indent="-228600">
              <a:lnSpc>
                <a:spcPct val="100000"/>
              </a:lnSpc>
              <a:spcBef>
                <a:spcPts val="0"/>
              </a:spcBef>
            </a:pPr>
            <a:r>
              <a:rPr lang="en-US" noProof="0" dirty="0"/>
              <a:t>Subline</a:t>
            </a:r>
          </a:p>
        </p:txBody>
      </p:sp>
      <p:pic>
        <p:nvPicPr>
          <p:cNvPr id="11" name="Picture 10">
            <a:extLst>
              <a:ext uri="{FF2B5EF4-FFF2-40B4-BE49-F238E27FC236}">
                <a16:creationId xmlns:a16="http://schemas.microsoft.com/office/drawing/2014/main" id="{1C2AC6C8-4EB8-7C41-85BB-DEA78659D7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2013"/>
            <a:ext cx="12192000" cy="2333523"/>
          </a:xfrm>
          <a:prstGeom prst="rect">
            <a:avLst/>
          </a:prstGeom>
        </p:spPr>
      </p:pic>
      <p:sp>
        <p:nvSpPr>
          <p:cNvPr id="14" name="Textplatzhalter 4">
            <a:extLst>
              <a:ext uri="{FF2B5EF4-FFF2-40B4-BE49-F238E27FC236}">
                <a16:creationId xmlns:a16="http://schemas.microsoft.com/office/drawing/2014/main" id="{3DB0AC3E-B359-AD47-A9FC-694E8D8A0E82}"/>
              </a:ext>
            </a:extLst>
          </p:cNvPr>
          <p:cNvSpPr>
            <a:spLocks noGrp="1"/>
          </p:cNvSpPr>
          <p:nvPr>
            <p:ph type="body" sz="quarter" idx="14" hasCustomPrompt="1"/>
          </p:nvPr>
        </p:nvSpPr>
        <p:spPr>
          <a:xfrm>
            <a:off x="4943872" y="5951621"/>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pic>
        <p:nvPicPr>
          <p:cNvPr id="15" name="Grafik 12">
            <a:extLst>
              <a:ext uri="{FF2B5EF4-FFF2-40B4-BE49-F238E27FC236}">
                <a16:creationId xmlns:a16="http://schemas.microsoft.com/office/drawing/2014/main" id="{D2548EB9-AE0D-0549-A527-65E88976C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54882" y="6159981"/>
            <a:ext cx="1881980" cy="548854"/>
          </a:xfrm>
          <a:prstGeom prst="rect">
            <a:avLst/>
          </a:prstGeom>
        </p:spPr>
      </p:pic>
      <p:pic>
        <p:nvPicPr>
          <p:cNvPr id="16" name="Imagen 5">
            <a:extLst>
              <a:ext uri="{FF2B5EF4-FFF2-40B4-BE49-F238E27FC236}">
                <a16:creationId xmlns:a16="http://schemas.microsoft.com/office/drawing/2014/main" id="{18C4F3AC-DC1E-2449-BDF9-9413A797301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69378" y="5716414"/>
            <a:ext cx="1478150" cy="1106986"/>
          </a:xfrm>
          <a:prstGeom prst="rect">
            <a:avLst/>
          </a:prstGeom>
        </p:spPr>
      </p:pic>
      <p:sp>
        <p:nvSpPr>
          <p:cNvPr id="21" name="Rectangle 20">
            <a:extLst>
              <a:ext uri="{FF2B5EF4-FFF2-40B4-BE49-F238E27FC236}">
                <a16:creationId xmlns:a16="http://schemas.microsoft.com/office/drawing/2014/main" id="{A9D51749-6FD7-0140-8C13-17A8073BD509}"/>
              </a:ext>
            </a:extLst>
          </p:cNvPr>
          <p:cNvSpPr/>
          <p:nvPr userDrawn="1"/>
        </p:nvSpPr>
        <p:spPr>
          <a:xfrm>
            <a:off x="9437638" y="6225137"/>
            <a:ext cx="1802007" cy="400110"/>
          </a:xfrm>
          <a:prstGeom prst="rect">
            <a:avLst/>
          </a:prstGeom>
        </p:spPr>
        <p:txBody>
          <a:bodyPr wrap="square">
            <a:spAutoFit/>
          </a:bodyPr>
          <a:lstStyle/>
          <a:p>
            <a:pPr algn="r"/>
            <a:r>
              <a:rPr lang="en-GB" sz="1000" dirty="0">
                <a:latin typeface="Trebuchet MS"/>
                <a:cs typeface="Trebuchet MS"/>
              </a:rPr>
              <a:t>Co-funded by </a:t>
            </a:r>
            <a:br>
              <a:rPr lang="en-GB" sz="1000" dirty="0">
                <a:latin typeface="Trebuchet MS"/>
                <a:cs typeface="Trebuchet MS"/>
              </a:rPr>
            </a:br>
            <a:r>
              <a:rPr lang="en-GB" sz="1000" dirty="0">
                <a:latin typeface="Trebuchet MS"/>
                <a:cs typeface="Trebuchet MS"/>
              </a:rPr>
              <a:t>the European Union</a:t>
            </a:r>
          </a:p>
        </p:txBody>
      </p:sp>
      <p:pic>
        <p:nvPicPr>
          <p:cNvPr id="22" name="Picture 21">
            <a:extLst>
              <a:ext uri="{FF2B5EF4-FFF2-40B4-BE49-F238E27FC236}">
                <a16:creationId xmlns:a16="http://schemas.microsoft.com/office/drawing/2014/main" id="{75F4D719-B6A5-E046-B728-03FE5AE0555D}"/>
              </a:ext>
            </a:extLst>
          </p:cNvPr>
          <p:cNvPicPr>
            <a:picLocks noChangeAspect="1"/>
          </p:cNvPicPr>
          <p:nvPr userDrawn="1"/>
        </p:nvPicPr>
        <p:blipFill>
          <a:blip r:embed="rId6"/>
          <a:stretch>
            <a:fillRect/>
          </a:stretch>
        </p:blipFill>
        <p:spPr>
          <a:xfrm>
            <a:off x="11218939" y="6038228"/>
            <a:ext cx="829044" cy="552695"/>
          </a:xfrm>
          <a:prstGeom prst="rect">
            <a:avLst/>
          </a:prstGeom>
        </p:spPr>
      </p:pic>
      <p:pic>
        <p:nvPicPr>
          <p:cNvPr id="23" name="Picture 22">
            <a:extLst>
              <a:ext uri="{FF2B5EF4-FFF2-40B4-BE49-F238E27FC236}">
                <a16:creationId xmlns:a16="http://schemas.microsoft.com/office/drawing/2014/main" id="{FE1B59AA-79BA-8846-8251-DB4D27B66C3B}"/>
              </a:ext>
            </a:extLst>
          </p:cNvPr>
          <p:cNvPicPr>
            <a:picLocks noChangeAspect="1"/>
          </p:cNvPicPr>
          <p:nvPr userDrawn="1"/>
        </p:nvPicPr>
        <p:blipFill>
          <a:blip r:embed="rId7"/>
          <a:stretch>
            <a:fillRect/>
          </a:stretch>
        </p:blipFill>
        <p:spPr>
          <a:xfrm>
            <a:off x="9408368" y="6021288"/>
            <a:ext cx="569635" cy="569635"/>
          </a:xfrm>
          <a:prstGeom prst="rect">
            <a:avLst/>
          </a:prstGeom>
        </p:spPr>
      </p:pic>
    </p:spTree>
    <p:extLst>
      <p:ext uri="{BB962C8B-B14F-4D97-AF65-F5344CB8AC3E}">
        <p14:creationId xmlns:p14="http://schemas.microsoft.com/office/powerpoint/2010/main" val="1128135991"/>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p:txBody>
          <a:bodyPr/>
          <a:lstStyle>
            <a:lvl1pPr>
              <a:defRPr sz="2000"/>
            </a:lvl1pPr>
            <a:lvl2pPr>
              <a:defRPr sz="2000"/>
            </a:lvl2pPr>
            <a:lvl3pPr>
              <a:defRPr sz="2000"/>
            </a:lvl3pPr>
            <a:lvl4pPr>
              <a:defRPr sz="2000"/>
            </a:lvl4pPr>
            <a:lvl5pPr>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F0FEB314-58C6-43FB-BF57-07B357AFA15D}"/>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121020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kle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a:xfrm>
            <a:off x="371475" y="1578310"/>
            <a:ext cx="11449050" cy="4190666"/>
          </a:xfrm>
        </p:spPr>
        <p:txBody>
          <a:bodyPr/>
          <a:lstStyle>
            <a:lvl1pPr marL="177800" indent="-177800">
              <a:defRPr sz="2000"/>
            </a:lvl1pPr>
            <a:lvl2pPr marL="361950" indent="-184150">
              <a:defRPr sz="2000"/>
            </a:lvl2pPr>
            <a:lvl3pPr marL="539750" indent="-177800">
              <a:defRPr sz="2000"/>
            </a:lvl3pPr>
            <a:lvl4pPr marL="717550" indent="-177800">
              <a:defRPr sz="2000"/>
            </a:lvl4pPr>
            <a:lvl5pPr marL="895350" indent="-177800">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29624FD4-E8F5-4C76-8AB0-019D7FCEAADC}"/>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74392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2 Bi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10" name="Bildplatzhalter 4">
            <a:extLst>
              <a:ext uri="{FF2B5EF4-FFF2-40B4-BE49-F238E27FC236}">
                <a16:creationId xmlns:a16="http://schemas.microsoft.com/office/drawing/2014/main" id="{8A00DEAD-5DE0-4EC4-9106-51A82A9A04E7}"/>
              </a:ext>
            </a:extLst>
          </p:cNvPr>
          <p:cNvSpPr>
            <a:spLocks noGrp="1"/>
          </p:cNvSpPr>
          <p:nvPr>
            <p:ph type="pic" sz="quarter" idx="13"/>
          </p:nvPr>
        </p:nvSpPr>
        <p:spPr>
          <a:xfrm>
            <a:off x="371475"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4" name="Textplatzhalter 3">
            <a:extLst>
              <a:ext uri="{FF2B5EF4-FFF2-40B4-BE49-F238E27FC236}">
                <a16:creationId xmlns:a16="http://schemas.microsoft.com/office/drawing/2014/main" id="{A1A390F4-CC78-4ED1-8D50-5D59AE8D05BE}"/>
              </a:ext>
            </a:extLst>
          </p:cNvPr>
          <p:cNvSpPr>
            <a:spLocks noGrp="1"/>
          </p:cNvSpPr>
          <p:nvPr>
            <p:ph type="body" sz="quarter" idx="14" hasCustomPrompt="1"/>
          </p:nvPr>
        </p:nvSpPr>
        <p:spPr>
          <a:xfrm>
            <a:off x="371475" y="4900254"/>
            <a:ext cx="5437187" cy="868722"/>
          </a:xfrm>
        </p:spPr>
        <p:txBody>
          <a:bodyPr/>
          <a:lstStyle>
            <a:lvl1pPr marL="0" indent="0">
              <a:spcAft>
                <a:spcPts val="0"/>
              </a:spcAft>
              <a:buNone/>
              <a:defRPr sz="1800"/>
            </a:lvl1pPr>
          </a:lstStyle>
          <a:p>
            <a:pPr lvl="0"/>
            <a:r>
              <a:rPr lang="en-US" noProof="0" dirty="0"/>
              <a:t>Caption</a:t>
            </a:r>
          </a:p>
        </p:txBody>
      </p:sp>
      <p:sp>
        <p:nvSpPr>
          <p:cNvPr id="11" name="Bildplatzhalter 4">
            <a:extLst>
              <a:ext uri="{FF2B5EF4-FFF2-40B4-BE49-F238E27FC236}">
                <a16:creationId xmlns:a16="http://schemas.microsoft.com/office/drawing/2014/main" id="{23A5E56D-954A-4968-9BC8-DFAC877CAA16}"/>
              </a:ext>
            </a:extLst>
          </p:cNvPr>
          <p:cNvSpPr>
            <a:spLocks noGrp="1"/>
          </p:cNvSpPr>
          <p:nvPr>
            <p:ph type="pic" sz="quarter" idx="15"/>
          </p:nvPr>
        </p:nvSpPr>
        <p:spPr>
          <a:xfrm>
            <a:off x="6383338"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2" name="Textplatzhalter 3">
            <a:extLst>
              <a:ext uri="{FF2B5EF4-FFF2-40B4-BE49-F238E27FC236}">
                <a16:creationId xmlns:a16="http://schemas.microsoft.com/office/drawing/2014/main" id="{1C326D2C-F758-4203-BE3D-8CDB8EB30941}"/>
              </a:ext>
            </a:extLst>
          </p:cNvPr>
          <p:cNvSpPr>
            <a:spLocks noGrp="1"/>
          </p:cNvSpPr>
          <p:nvPr>
            <p:ph type="body" sz="quarter" idx="16" hasCustomPrompt="1"/>
          </p:nvPr>
        </p:nvSpPr>
        <p:spPr>
          <a:xfrm>
            <a:off x="6383338" y="4900254"/>
            <a:ext cx="5437187" cy="868722"/>
          </a:xfrm>
        </p:spPr>
        <p:txBody>
          <a:bodyPr/>
          <a:lstStyle>
            <a:lvl1pPr marL="0" indent="0">
              <a:spcAft>
                <a:spcPts val="0"/>
              </a:spcAft>
              <a:buNone/>
              <a:defRPr sz="1800"/>
            </a:lvl1pPr>
          </a:lstStyle>
          <a:p>
            <a:pPr lvl="0"/>
            <a:r>
              <a:rPr lang="en-US" noProof="0" dirty="0"/>
              <a:t>Caption</a:t>
            </a:r>
          </a:p>
        </p:txBody>
      </p:sp>
      <p:sp>
        <p:nvSpPr>
          <p:cNvPr id="13" name="Textplatzhalter 10">
            <a:extLst>
              <a:ext uri="{FF2B5EF4-FFF2-40B4-BE49-F238E27FC236}">
                <a16:creationId xmlns:a16="http://schemas.microsoft.com/office/drawing/2014/main" id="{8D87DCD3-D230-4056-A20A-D9CBA549CE9C}"/>
              </a:ext>
            </a:extLst>
          </p:cNvPr>
          <p:cNvSpPr>
            <a:spLocks noGrp="1"/>
          </p:cNvSpPr>
          <p:nvPr>
            <p:ph type="body" sz="quarter" idx="17"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3701651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9" name="Textplatzhalter 10">
            <a:extLst>
              <a:ext uri="{FF2B5EF4-FFF2-40B4-BE49-F238E27FC236}">
                <a16:creationId xmlns:a16="http://schemas.microsoft.com/office/drawing/2014/main" id="{F63E2467-CDE8-4456-BDC8-2E6458C092A7}"/>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261187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475" y="1563143"/>
            <a:ext cx="11449050" cy="4214255"/>
          </a:xfrm>
          <a:prstGeom prst="rect">
            <a:avLst/>
          </a:prstGeom>
        </p:spPr>
        <p:txBody>
          <a:bodyPr vert="horz" lIns="0" tIns="0" rIns="0" bIns="0" rtlCol="0" anchor="t" anchorCtr="0">
            <a:noAutofit/>
          </a:bodyPr>
          <a:lstStyle/>
          <a:p>
            <a:pPr lvl="0"/>
            <a:r>
              <a:rPr lang="en-US" noProof="0"/>
              <a:t>Mastertextformat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2" name="Title Placeholder 1"/>
          <p:cNvSpPr>
            <a:spLocks noGrp="1"/>
          </p:cNvSpPr>
          <p:nvPr>
            <p:ph type="title"/>
          </p:nvPr>
        </p:nvSpPr>
        <p:spPr>
          <a:xfrm>
            <a:off x="371475" y="324000"/>
            <a:ext cx="11449050" cy="1124780"/>
          </a:xfrm>
          <a:prstGeom prst="rect">
            <a:avLst/>
          </a:prstGeom>
        </p:spPr>
        <p:txBody>
          <a:bodyPr vert="horz" lIns="0" tIns="0" rIns="0" bIns="0" rtlCol="0" anchor="t" anchorCtr="0">
            <a:noAutofit/>
          </a:bodyPr>
          <a:lstStyle/>
          <a:p>
            <a:r>
              <a:rPr lang="en-US" noProof="0"/>
              <a:t>Mastertitelformat bearbeiten</a:t>
            </a:r>
          </a:p>
        </p:txBody>
      </p:sp>
      <p:pic>
        <p:nvPicPr>
          <p:cNvPr id="7" name="Grafik 12">
            <a:extLst>
              <a:ext uri="{FF2B5EF4-FFF2-40B4-BE49-F238E27FC236}">
                <a16:creationId xmlns:a16="http://schemas.microsoft.com/office/drawing/2014/main" id="{B4408969-FBD7-554A-A077-C2A31EA7383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434934" y="6410967"/>
            <a:ext cx="1379832" cy="402409"/>
          </a:xfrm>
          <a:prstGeom prst="rect">
            <a:avLst/>
          </a:prstGeom>
        </p:spPr>
      </p:pic>
      <p:pic>
        <p:nvPicPr>
          <p:cNvPr id="10" name="Picture 9">
            <a:extLst>
              <a:ext uri="{FF2B5EF4-FFF2-40B4-BE49-F238E27FC236}">
                <a16:creationId xmlns:a16="http://schemas.microsoft.com/office/drawing/2014/main" id="{E07ED436-A8CF-8D48-92C0-3C0BCA57CD39}"/>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75657" y="6459515"/>
            <a:ext cx="1593351" cy="305313"/>
          </a:xfrm>
          <a:prstGeom prst="rect">
            <a:avLst/>
          </a:prstGeom>
        </p:spPr>
      </p:pic>
      <p:sp>
        <p:nvSpPr>
          <p:cNvPr id="11" name="Rectangle 10">
            <a:extLst>
              <a:ext uri="{FF2B5EF4-FFF2-40B4-BE49-F238E27FC236}">
                <a16:creationId xmlns:a16="http://schemas.microsoft.com/office/drawing/2014/main" id="{E15BC98E-74B8-374A-ADBA-E1C04E518D16}"/>
              </a:ext>
            </a:extLst>
          </p:cNvPr>
          <p:cNvSpPr/>
          <p:nvPr userDrawn="1"/>
        </p:nvSpPr>
        <p:spPr>
          <a:xfrm>
            <a:off x="4373417" y="6412116"/>
            <a:ext cx="3445174" cy="400110"/>
          </a:xfrm>
          <a:prstGeom prst="rect">
            <a:avLst/>
          </a:prstGeom>
        </p:spPr>
        <p:txBody>
          <a:bodyPr wrap="none">
            <a:spAutoFit/>
          </a:bodyPr>
          <a:lstStyle/>
          <a:p>
            <a:pPr algn="ctr"/>
            <a:r>
              <a:rPr lang="en-GB" sz="1000" dirty="0">
                <a:solidFill>
                  <a:schemeClr val="bg1">
                    <a:lumMod val="50000"/>
                  </a:schemeClr>
                </a:solidFill>
              </a:rPr>
              <a:t>1</a:t>
            </a:r>
            <a:r>
              <a:rPr lang="en-GB" sz="1000" baseline="30000" dirty="0">
                <a:solidFill>
                  <a:schemeClr val="bg1">
                    <a:lumMod val="50000"/>
                  </a:schemeClr>
                </a:solidFill>
              </a:rPr>
              <a:t>st</a:t>
            </a:r>
            <a:r>
              <a:rPr lang="en-GB" sz="1000" dirty="0">
                <a:solidFill>
                  <a:schemeClr val="bg1">
                    <a:lumMod val="50000"/>
                  </a:schemeClr>
                </a:solidFill>
              </a:rPr>
              <a:t> HPAC Platform Training | 11-12 Dec 2018 | Barcelona </a:t>
            </a:r>
            <a:br>
              <a:rPr lang="en-GB" sz="1000" dirty="0">
                <a:solidFill>
                  <a:schemeClr val="bg1">
                    <a:lumMod val="50000"/>
                  </a:schemeClr>
                </a:solidFill>
              </a:rPr>
            </a:br>
            <a:r>
              <a:rPr lang="en-GB" sz="1000" dirty="0">
                <a:solidFill>
                  <a:schemeClr val="bg1">
                    <a:lumMod val="50000"/>
                  </a:schemeClr>
                </a:solidFill>
              </a:rPr>
              <a:t>Anne </a:t>
            </a:r>
            <a:r>
              <a:rPr lang="en-GB" sz="1000" dirty="0" err="1">
                <a:solidFill>
                  <a:schemeClr val="bg1">
                    <a:lumMod val="50000"/>
                  </a:schemeClr>
                </a:solidFill>
              </a:rPr>
              <a:t>Küsters</a:t>
            </a:r>
            <a:r>
              <a:rPr lang="en-GB" sz="1000" dirty="0">
                <a:solidFill>
                  <a:schemeClr val="bg1">
                    <a:lumMod val="50000"/>
                  </a:schemeClr>
                </a:solidFill>
              </a:rPr>
              <a:t>, Alexander </a:t>
            </a:r>
            <a:r>
              <a:rPr lang="en-GB" sz="1000" dirty="0" err="1">
                <a:solidFill>
                  <a:schemeClr val="bg1">
                    <a:lumMod val="50000"/>
                  </a:schemeClr>
                </a:solidFill>
              </a:rPr>
              <a:t>Peyser</a:t>
            </a:r>
            <a:endParaRPr lang="en-GB" sz="1000" dirty="0">
              <a:solidFill>
                <a:schemeClr val="bg1">
                  <a:lumMod val="50000"/>
                </a:schemeClr>
              </a:solidFill>
            </a:endParaRPr>
          </a:p>
        </p:txBody>
      </p:sp>
      <p:pic>
        <p:nvPicPr>
          <p:cNvPr id="12" name="Picture 11">
            <a:extLst>
              <a:ext uri="{FF2B5EF4-FFF2-40B4-BE49-F238E27FC236}">
                <a16:creationId xmlns:a16="http://schemas.microsoft.com/office/drawing/2014/main" id="{C5549DCD-3F23-1442-8573-32B5833ABF89}"/>
              </a:ext>
            </a:extLst>
          </p:cNvPr>
          <p:cNvPicPr>
            <a:picLocks noChangeAspect="1"/>
          </p:cNvPicPr>
          <p:nvPr userDrawn="1"/>
        </p:nvPicPr>
        <p:blipFill rotWithShape="1">
          <a:blip r:embed="rId13"/>
          <a:srcRect l="597" t="23215" r="1296" b="42666"/>
          <a:stretch/>
        </p:blipFill>
        <p:spPr>
          <a:xfrm>
            <a:off x="-1" y="6309320"/>
            <a:ext cx="12204000" cy="56594"/>
          </a:xfrm>
          <a:prstGeom prst="rect">
            <a:avLst/>
          </a:prstGeom>
        </p:spPr>
      </p:pic>
    </p:spTree>
    <p:extLst>
      <p:ext uri="{BB962C8B-B14F-4D97-AF65-F5344CB8AC3E}">
        <p14:creationId xmlns:p14="http://schemas.microsoft.com/office/powerpoint/2010/main" val="382274773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0" r:id="rId3"/>
    <p:sldLayoutId id="2147483671" r:id="rId4"/>
    <p:sldLayoutId id="2147483662" r:id="rId5"/>
    <p:sldLayoutId id="2147483672" r:id="rId6"/>
    <p:sldLayoutId id="2147483673" r:id="rId7"/>
    <p:sldLayoutId id="2147483666" r:id="rId8"/>
    <p:sldLayoutId id="2147483667" r:id="rId9"/>
  </p:sldLayoutIdLst>
  <p:hf hdr="0" ftr="0"/>
  <p:txStyles>
    <p:titleStyle>
      <a:lvl1pPr algn="l" defTabSz="914400" rtl="0" eaLnBrk="1" latinLnBrk="0" hangingPunct="1">
        <a:lnSpc>
          <a:spcPct val="114000"/>
        </a:lnSpc>
        <a:spcBef>
          <a:spcPct val="0"/>
        </a:spcBef>
        <a:buNone/>
        <a:defRPr sz="3200" b="1"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1pPr>
      <a:lvl2pPr marL="450850" indent="-23495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2pPr>
      <a:lvl3pPr marL="6667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3pPr>
      <a:lvl4pPr marL="8953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4pPr>
      <a:lvl5pPr marL="111760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26" userDrawn="1">
          <p15:clr>
            <a:srgbClr val="F26B43"/>
          </p15:clr>
        </p15:guide>
        <p15:guide id="2" pos="234" userDrawn="1">
          <p15:clr>
            <a:srgbClr val="F26B43"/>
          </p15:clr>
        </p15:guide>
        <p15:guide id="3" pos="7446" userDrawn="1">
          <p15:clr>
            <a:srgbClr val="F26B43"/>
          </p15:clr>
        </p15:guide>
        <p15:guide id="4" orient="horz" pos="278" userDrawn="1">
          <p15:clr>
            <a:srgbClr val="F26B43"/>
          </p15:clr>
        </p15:guide>
        <p15:guide id="6" pos="3659" userDrawn="1">
          <p15:clr>
            <a:srgbClr val="F26B43"/>
          </p15:clr>
        </p15:guide>
        <p15:guide id="7" pos="4021" userDrawn="1">
          <p15:clr>
            <a:srgbClr val="F26B43"/>
          </p15:clr>
        </p15:guide>
        <p15:guide id="8" orient="horz" pos="363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tif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A64521-ED94-4240-8AD4-6C3D7A90E715}"/>
              </a:ext>
            </a:extLst>
          </p:cNvPr>
          <p:cNvSpPr>
            <a:spLocks noGrp="1"/>
          </p:cNvSpPr>
          <p:nvPr>
            <p:ph type="ctrTitle"/>
          </p:nvPr>
        </p:nvSpPr>
        <p:spPr/>
        <p:txBody>
          <a:bodyPr/>
          <a:lstStyle/>
          <a:p>
            <a:r>
              <a:rPr lang="en-US" noProof="0" dirty="0"/>
              <a:t>Hands-on</a:t>
            </a:r>
          </a:p>
        </p:txBody>
      </p:sp>
      <p:sp>
        <p:nvSpPr>
          <p:cNvPr id="3" name="Untertitel 2">
            <a:extLst>
              <a:ext uri="{FF2B5EF4-FFF2-40B4-BE49-F238E27FC236}">
                <a16:creationId xmlns:a16="http://schemas.microsoft.com/office/drawing/2014/main" id="{C693119F-69DD-4BF5-B78E-98C0144F5F54}"/>
              </a:ext>
            </a:extLst>
          </p:cNvPr>
          <p:cNvSpPr>
            <a:spLocks noGrp="1"/>
          </p:cNvSpPr>
          <p:nvPr>
            <p:ph type="subTitle" idx="1"/>
          </p:nvPr>
        </p:nvSpPr>
        <p:spPr>
          <a:xfrm>
            <a:off x="731837" y="5013216"/>
            <a:ext cx="10728325" cy="360000"/>
          </a:xfrm>
        </p:spPr>
        <p:txBody>
          <a:bodyPr/>
          <a:lstStyle/>
          <a:p>
            <a:r>
              <a:rPr lang="en-US" noProof="0" dirty="0"/>
              <a:t>12</a:t>
            </a:r>
            <a:r>
              <a:rPr lang="en-US" baseline="30000" noProof="0" dirty="0"/>
              <a:t>th</a:t>
            </a:r>
            <a:r>
              <a:rPr lang="en-US" noProof="0" dirty="0"/>
              <a:t> December 2018  I  Anne </a:t>
            </a:r>
            <a:r>
              <a:rPr lang="en-US" noProof="0" dirty="0" err="1"/>
              <a:t>Küsters</a:t>
            </a:r>
            <a:r>
              <a:rPr lang="en-US" dirty="0"/>
              <a:t> &amp; Alexander </a:t>
            </a:r>
            <a:r>
              <a:rPr lang="en-US" dirty="0" err="1"/>
              <a:t>peyser</a:t>
            </a:r>
            <a:endParaRPr lang="en-US" noProof="0" dirty="0"/>
          </a:p>
        </p:txBody>
      </p:sp>
      <p:sp>
        <p:nvSpPr>
          <p:cNvPr id="4" name="Textplatzhalter 3">
            <a:extLst>
              <a:ext uri="{FF2B5EF4-FFF2-40B4-BE49-F238E27FC236}">
                <a16:creationId xmlns:a16="http://schemas.microsoft.com/office/drawing/2014/main" id="{75FFF684-B650-40AA-89A0-80D31734A2EF}"/>
              </a:ext>
            </a:extLst>
          </p:cNvPr>
          <p:cNvSpPr>
            <a:spLocks noGrp="1"/>
          </p:cNvSpPr>
          <p:nvPr>
            <p:ph type="body" sz="quarter" idx="12"/>
          </p:nvPr>
        </p:nvSpPr>
        <p:spPr/>
        <p:txBody>
          <a:bodyPr/>
          <a:lstStyle/>
          <a:p>
            <a:r>
              <a:rPr lang="en-US" sz="2000" noProof="0" dirty="0"/>
              <a:t>A morphologically-detailed neural network simulation library </a:t>
            </a:r>
            <a:br>
              <a:rPr lang="en-US" sz="2000" noProof="0" dirty="0"/>
            </a:br>
            <a:r>
              <a:rPr lang="en-US" sz="2000" noProof="0" dirty="0"/>
              <a:t>for contemporary high performance computing architectures</a:t>
            </a:r>
          </a:p>
        </p:txBody>
      </p:sp>
    </p:spTree>
    <p:extLst>
      <p:ext uri="{BB962C8B-B14F-4D97-AF65-F5344CB8AC3E}">
        <p14:creationId xmlns:p14="http://schemas.microsoft.com/office/powerpoint/2010/main" val="4170454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66F7-4951-234F-B074-8C6B8EC1EC21}"/>
              </a:ext>
            </a:extLst>
          </p:cNvPr>
          <p:cNvSpPr>
            <a:spLocks noGrp="1"/>
          </p:cNvSpPr>
          <p:nvPr>
            <p:ph type="title"/>
          </p:nvPr>
        </p:nvSpPr>
        <p:spPr/>
        <p:txBody>
          <a:bodyPr/>
          <a:lstStyle/>
          <a:p>
            <a:r>
              <a:rPr lang="en-US" noProof="0" dirty="0"/>
              <a:t>Recipe</a:t>
            </a:r>
          </a:p>
        </p:txBody>
      </p:sp>
      <p:sp>
        <p:nvSpPr>
          <p:cNvPr id="3" name="Content Placeholder 2">
            <a:extLst>
              <a:ext uri="{FF2B5EF4-FFF2-40B4-BE49-F238E27FC236}">
                <a16:creationId xmlns:a16="http://schemas.microsoft.com/office/drawing/2014/main" id="{EEE474D1-4515-1142-8A7D-A0F5FB0707F4}"/>
              </a:ext>
            </a:extLst>
          </p:cNvPr>
          <p:cNvSpPr>
            <a:spLocks noGrp="1"/>
          </p:cNvSpPr>
          <p:nvPr>
            <p:ph idx="1"/>
          </p:nvPr>
        </p:nvSpPr>
        <p:spPr/>
        <p:txBody>
          <a:bodyPr/>
          <a:lstStyle/>
          <a:p>
            <a:pPr marL="0" indent="0">
              <a:buNone/>
            </a:pPr>
            <a:r>
              <a:rPr lang="en-US" noProof="0" dirty="0"/>
              <a:t>A </a:t>
            </a:r>
            <a:r>
              <a:rPr lang="en-US" b="1" noProof="0" dirty="0">
                <a:solidFill>
                  <a:schemeClr val="accent1"/>
                </a:solidFill>
                <a:latin typeface="Consolas" panose="020B0609020204030204" pitchFamily="49" charset="0"/>
                <a:cs typeface="Consolas" panose="020B0609020204030204" pitchFamily="49" charset="0"/>
              </a:rPr>
              <a:t>recipe</a:t>
            </a:r>
            <a:r>
              <a:rPr lang="en-US" noProof="0" dirty="0"/>
              <a:t> is a description of a model. The recipe is queried during the model building phase to provide cell information, such as:</a:t>
            </a:r>
          </a:p>
          <a:p>
            <a:pPr lvl="1"/>
            <a:r>
              <a:rPr lang="en-US" noProof="0" dirty="0"/>
              <a:t>the </a:t>
            </a:r>
            <a:r>
              <a:rPr lang="en-US" i="1" noProof="0" dirty="0"/>
              <a:t>number of cells </a:t>
            </a:r>
            <a:r>
              <a:rPr lang="en-US" noProof="0" dirty="0"/>
              <a:t>in the model as input argument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t>)</a:t>
            </a:r>
          </a:p>
          <a:p>
            <a:pPr lvl="1"/>
            <a:r>
              <a:rPr lang="en-US" noProof="0" dirty="0"/>
              <a:t>the </a:t>
            </a:r>
            <a:r>
              <a:rPr lang="en-US" i="1" noProof="0" dirty="0"/>
              <a:t>type</a:t>
            </a:r>
            <a:r>
              <a:rPr lang="en-US" noProof="0" dirty="0"/>
              <a:t> of a cell (</a:t>
            </a:r>
            <a:r>
              <a:rPr lang="en-US" noProof="0" dirty="0">
                <a:solidFill>
                  <a:schemeClr val="accent1"/>
                </a:solidFill>
                <a:latin typeface="Consolas" panose="020B0609020204030204" pitchFamily="49" charset="0"/>
                <a:cs typeface="Consolas" panose="020B0609020204030204" pitchFamily="49" charset="0"/>
              </a:rPr>
              <a:t>kind</a:t>
            </a:r>
            <a:r>
              <a:rPr lang="en-US" noProof="0" dirty="0"/>
              <a:t>)</a:t>
            </a:r>
          </a:p>
          <a:p>
            <a:pPr lvl="1"/>
            <a:r>
              <a:rPr lang="en-US" noProof="0" dirty="0"/>
              <a:t>a </a:t>
            </a:r>
            <a:r>
              <a:rPr lang="en-US" i="1" noProof="0" dirty="0"/>
              <a:t>description</a:t>
            </a:r>
            <a:r>
              <a:rPr lang="en-US" noProof="0" dirty="0"/>
              <a:t> of a cell with soma, synapses, detectors, stimuli (</a:t>
            </a:r>
            <a:r>
              <a:rPr lang="en-US" noProof="0" dirty="0" err="1">
                <a:solidFill>
                  <a:schemeClr val="accent1"/>
                </a:solidFill>
                <a:latin typeface="Consolas" panose="020B0609020204030204" pitchFamily="49" charset="0"/>
                <a:cs typeface="Consolas" panose="020B0609020204030204" pitchFamily="49" charset="0"/>
              </a:rPr>
              <a:t>cell_description</a:t>
            </a:r>
            <a:r>
              <a:rPr lang="en-US" noProof="0" dirty="0"/>
              <a:t>)</a:t>
            </a:r>
            <a:br>
              <a:rPr lang="en-US" noProof="0" dirty="0"/>
            </a:br>
            <a:endParaRPr lang="en-US" noProof="0" dirty="0"/>
          </a:p>
          <a:p>
            <a:pPr lvl="1"/>
            <a:r>
              <a:rPr lang="en-US" noProof="0" dirty="0"/>
              <a:t>optionally, e.g.:</a:t>
            </a:r>
          </a:p>
          <a:p>
            <a:pPr lvl="2"/>
            <a:r>
              <a:rPr lang="en-US" noProof="0" dirty="0"/>
              <a:t>the number of spike </a:t>
            </a:r>
            <a:r>
              <a:rPr lang="en-US" i="1" noProof="0" dirty="0"/>
              <a:t>targets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num_targets</a:t>
            </a:r>
            <a:r>
              <a:rPr lang="en-US" noProof="0" dirty="0"/>
              <a:t>)</a:t>
            </a:r>
          </a:p>
          <a:p>
            <a:pPr lvl="2"/>
            <a:r>
              <a:rPr lang="en-US" noProof="0" dirty="0"/>
              <a:t>the number of spike </a:t>
            </a:r>
            <a:r>
              <a:rPr lang="en-US" i="1" noProof="0" dirty="0"/>
              <a:t>sources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num_sources</a:t>
            </a:r>
            <a:r>
              <a:rPr lang="en-US" noProof="0" dirty="0"/>
              <a:t>)</a:t>
            </a:r>
          </a:p>
          <a:p>
            <a:pPr lvl="2">
              <a:spcAft>
                <a:spcPts val="1200"/>
              </a:spcAft>
            </a:pPr>
            <a:r>
              <a:rPr lang="en-US" noProof="0" dirty="0"/>
              <a:t>incoming network </a:t>
            </a:r>
            <a:r>
              <a:rPr lang="en-US" i="1" noProof="0" dirty="0"/>
              <a:t>connections</a:t>
            </a:r>
            <a:r>
              <a:rPr lang="en-US" noProof="0" dirty="0"/>
              <a:t> on a cell (</a:t>
            </a:r>
            <a:r>
              <a:rPr lang="en-US" noProof="0" dirty="0" err="1">
                <a:solidFill>
                  <a:schemeClr val="accent1"/>
                </a:solidFill>
                <a:latin typeface="Consolas" panose="020B0609020204030204" pitchFamily="49" charset="0"/>
                <a:cs typeface="Consolas" panose="020B0609020204030204" pitchFamily="49" charset="0"/>
              </a:rPr>
              <a:t>connections_on</a:t>
            </a:r>
            <a:r>
              <a:rPr lang="en-US" noProof="0" dirty="0"/>
              <a:t>)</a:t>
            </a:r>
          </a:p>
        </p:txBody>
      </p:sp>
      <p:sp>
        <p:nvSpPr>
          <p:cNvPr id="4" name="Text Placeholder 3">
            <a:extLst>
              <a:ext uri="{FF2B5EF4-FFF2-40B4-BE49-F238E27FC236}">
                <a16:creationId xmlns:a16="http://schemas.microsoft.com/office/drawing/2014/main" id="{146F657B-3758-2147-B16B-73222ABED941}"/>
              </a:ext>
            </a:extLst>
          </p:cNvPr>
          <p:cNvSpPr>
            <a:spLocks noGrp="1"/>
          </p:cNvSpPr>
          <p:nvPr>
            <p:ph type="body" sz="quarter" idx="15"/>
          </p:nvPr>
        </p:nvSpPr>
        <p:spPr/>
        <p:txBody>
          <a:bodyPr/>
          <a:lstStyle/>
          <a:p>
            <a:r>
              <a:rPr lang="en-US" noProof="0" dirty="0"/>
              <a:t>Distinction between the description of a model, and the execution of a model (simulation)</a:t>
            </a:r>
          </a:p>
        </p:txBody>
      </p:sp>
      <p:pic>
        <p:nvPicPr>
          <p:cNvPr id="10" name="Picture 9">
            <a:extLst>
              <a:ext uri="{FF2B5EF4-FFF2-40B4-BE49-F238E27FC236}">
                <a16:creationId xmlns:a16="http://schemas.microsoft.com/office/drawing/2014/main" id="{0926D983-9651-D14E-9122-2D128DEB9CF3}"/>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spTree>
    <p:extLst>
      <p:ext uri="{BB962C8B-B14F-4D97-AF65-F5344CB8AC3E}">
        <p14:creationId xmlns:p14="http://schemas.microsoft.com/office/powerpoint/2010/main" val="4208964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CD46-B500-A740-BB2A-6C80B5F5A2FC}"/>
              </a:ext>
            </a:extLst>
          </p:cNvPr>
          <p:cNvSpPr>
            <a:spLocks noGrp="1"/>
          </p:cNvSpPr>
          <p:nvPr>
            <p:ph type="title"/>
          </p:nvPr>
        </p:nvSpPr>
        <p:spPr/>
        <p:txBody>
          <a:bodyPr/>
          <a:lstStyle/>
          <a:p>
            <a:r>
              <a:rPr lang="en-US" noProof="0" dirty="0"/>
              <a:t>	Task 1: </a:t>
            </a:r>
            <a:r>
              <a:rPr lang="en-US" dirty="0"/>
              <a:t>Create a recipe for ring network</a:t>
            </a:r>
            <a:br>
              <a:rPr lang="en-US" dirty="0"/>
            </a:br>
            <a:endParaRPr lang="en-US" noProof="0" dirty="0"/>
          </a:p>
        </p:txBody>
      </p:sp>
      <p:sp>
        <p:nvSpPr>
          <p:cNvPr id="3" name="Content Placeholder 2">
            <a:extLst>
              <a:ext uri="{FF2B5EF4-FFF2-40B4-BE49-F238E27FC236}">
                <a16:creationId xmlns:a16="http://schemas.microsoft.com/office/drawing/2014/main" id="{271B7312-09B0-F940-8ECC-A1032555AE10}"/>
              </a:ext>
            </a:extLst>
          </p:cNvPr>
          <p:cNvSpPr>
            <a:spLocks noGrp="1"/>
          </p:cNvSpPr>
          <p:nvPr>
            <p:ph idx="1"/>
          </p:nvPr>
        </p:nvSpPr>
        <p:spPr/>
        <p:txBody>
          <a:bodyPr/>
          <a:lstStyle/>
          <a:p>
            <a:pPr marL="514350" indent="-514350">
              <a:spcAft>
                <a:spcPts val="1200"/>
              </a:spcAft>
              <a:buFont typeface="+mj-lt"/>
              <a:buAutoNum type="alphaLcParenR"/>
            </a:pPr>
            <a:r>
              <a:rPr lang="en-US" noProof="0" dirty="0"/>
              <a:t>Make a soma cell with Arbor`s </a:t>
            </a:r>
            <a:r>
              <a:rPr lang="en-US" noProof="0" dirty="0" err="1">
                <a:solidFill>
                  <a:schemeClr val="accent1"/>
                </a:solidFill>
                <a:latin typeface="Consolas" panose="020B0609020204030204" pitchFamily="49" charset="0"/>
                <a:cs typeface="Consolas" panose="020B0609020204030204" pitchFamily="49" charset="0"/>
              </a:rPr>
              <a:t>make_soma_cell</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synapse to the cell with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add_synapse</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which takes a location, here at segment 0 position 0.5, using </a:t>
            </a:r>
            <a:r>
              <a:rPr lang="en-US" noProof="0" dirty="0"/>
              <a:t>Arbor`s </a:t>
            </a:r>
            <a:r>
              <a:rPr lang="en-US" noProof="0" dirty="0" err="1">
                <a:solidFill>
                  <a:schemeClr val="accent1"/>
                </a:solidFill>
                <a:latin typeface="Consolas" panose="020B0609020204030204" pitchFamily="49" charset="0"/>
                <a:cs typeface="Consolas" panose="020B0609020204030204" pitchFamily="49" charset="0"/>
              </a:rPr>
              <a:t>segment_location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segment,position</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detector to the cell with</a:t>
            </a:r>
            <a:r>
              <a:rPr lang="en-US" noProof="0" dirty="0"/>
              <a:t> the </a:t>
            </a:r>
            <a:r>
              <a:rPr lang="en-US" noProof="0" dirty="0" err="1"/>
              <a:t>cells`s</a:t>
            </a:r>
            <a:r>
              <a:rPr lang="en-US" noProof="0" dirty="0"/>
              <a:t> function</a:t>
            </a:r>
            <a:r>
              <a:rPr lang="en-US" noProof="0" dirty="0">
                <a:cs typeface="Consolas" panose="020B0609020204030204" pitchFamily="49" charset="0"/>
              </a:rPr>
              <a:t> </a:t>
            </a:r>
            <a:r>
              <a:rPr lang="en-US" noProof="0" dirty="0" err="1">
                <a:solidFill>
                  <a:schemeClr val="accent1"/>
                </a:solidFill>
                <a:latin typeface="Consolas" panose="020B0609020204030204" pitchFamily="49" charset="0"/>
                <a:cs typeface="Consolas" panose="020B0609020204030204" pitchFamily="49" charset="0"/>
              </a:rPr>
              <a:t>add_detector</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location,threshold</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with a threshold of 20 mV</a:t>
            </a:r>
          </a:p>
          <a:p>
            <a:pPr marL="514350" indent="-514350">
              <a:spcAft>
                <a:spcPts val="1200"/>
              </a:spcAft>
              <a:buFont typeface="+mj-lt"/>
              <a:buAutoNum type="alphaLcParenR"/>
            </a:pPr>
            <a:r>
              <a:rPr lang="en-US" noProof="0" dirty="0">
                <a:cs typeface="Consolas" panose="020B0609020204030204" pitchFamily="49" charset="0"/>
              </a:rPr>
              <a:t>Add a stimulus to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at t</a:t>
            </a:r>
            <a:r>
              <a:rPr lang="en-US" baseline="-25000" noProof="0" dirty="0">
                <a:cs typeface="Consolas" panose="020B0609020204030204" pitchFamily="49" charset="0"/>
              </a:rPr>
              <a:t>0</a:t>
            </a:r>
            <a:r>
              <a:rPr lang="en-US" noProof="0" dirty="0">
                <a:cs typeface="Consolas" panose="020B0609020204030204" pitchFamily="49" charset="0"/>
              </a:rPr>
              <a:t>=0 </a:t>
            </a:r>
            <a:r>
              <a:rPr lang="en-US" noProof="0" dirty="0" err="1">
                <a:cs typeface="Consolas" panose="020B0609020204030204" pitchFamily="49" charset="0"/>
              </a:rPr>
              <a:t>ms</a:t>
            </a:r>
            <a:r>
              <a:rPr lang="en-US" noProof="0" dirty="0">
                <a:cs typeface="Consolas" panose="020B0609020204030204" pitchFamily="49" charset="0"/>
              </a:rPr>
              <a:t> for a period of </a:t>
            </a:r>
            <a:br>
              <a:rPr lang="en-US" noProof="0" dirty="0">
                <a:cs typeface="Consolas" panose="020B0609020204030204" pitchFamily="49" charset="0"/>
              </a:rPr>
            </a:br>
            <a:r>
              <a:rPr lang="en-US" noProof="0" dirty="0">
                <a:cs typeface="Consolas" panose="020B0609020204030204" pitchFamily="49" charset="0"/>
              </a:rPr>
              <a:t>20 </a:t>
            </a:r>
            <a:r>
              <a:rPr lang="en-US" noProof="0" dirty="0" err="1">
                <a:cs typeface="Consolas" panose="020B0609020204030204" pitchFamily="49" charset="0"/>
              </a:rPr>
              <a:t>ms</a:t>
            </a:r>
            <a:r>
              <a:rPr lang="en-US" noProof="0" dirty="0">
                <a:cs typeface="Consolas" panose="020B0609020204030204" pitchFamily="49" charset="0"/>
              </a:rPr>
              <a:t> with weight 0.01 </a:t>
            </a:r>
            <a:r>
              <a:rPr lang="en-US" noProof="0" dirty="0" err="1">
                <a:cs typeface="Consolas" panose="020B0609020204030204" pitchFamily="49" charset="0"/>
              </a:rPr>
              <a:t>nA</a:t>
            </a:r>
            <a:r>
              <a:rPr lang="en-US" noProof="0" dirty="0">
                <a:cs typeface="Consolas" panose="020B0609020204030204" pitchFamily="49" charset="0"/>
              </a:rPr>
              <a:t> using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add_stimulus</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location,start,duration,weight</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Define the source </a:t>
            </a:r>
            <a:r>
              <a:rPr lang="en-US" noProof="0" dirty="0"/>
              <a:t>as the previous cell with </a:t>
            </a:r>
            <a:r>
              <a:rPr lang="en-US" noProof="0" dirty="0">
                <a:solidFill>
                  <a:schemeClr val="accent1"/>
                </a:solidFill>
                <a:latin typeface="Consolas" panose="020B0609020204030204" pitchFamily="49" charset="0"/>
                <a:cs typeface="Consolas" panose="020B0609020204030204" pitchFamily="49" charset="0"/>
              </a:rPr>
              <a:t>gid-1</a:t>
            </a:r>
            <a:r>
              <a:rPr lang="en-US" noProof="0" dirty="0">
                <a:cs typeface="Consolas" panose="020B0609020204030204" pitchFamily="49" charset="0"/>
              </a:rPr>
              <a:t>, baring in mind that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has the last cell in the ring network with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as source</a:t>
            </a:r>
          </a:p>
        </p:txBody>
      </p:sp>
      <p:pic>
        <p:nvPicPr>
          <p:cNvPr id="11" name="Picture 10">
            <a:extLst>
              <a:ext uri="{FF2B5EF4-FFF2-40B4-BE49-F238E27FC236}">
                <a16:creationId xmlns:a16="http://schemas.microsoft.com/office/drawing/2014/main" id="{89B0E366-C107-184C-A3DC-48718786656D}"/>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pic>
        <p:nvPicPr>
          <p:cNvPr id="13" name="Picture 12">
            <a:extLst>
              <a:ext uri="{FF2B5EF4-FFF2-40B4-BE49-F238E27FC236}">
                <a16:creationId xmlns:a16="http://schemas.microsoft.com/office/drawing/2014/main" id="{FE19FE04-8A35-6A4F-A260-C656F79A45A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3832486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752C-DD15-FB42-910B-38B2A9B267EB}"/>
              </a:ext>
            </a:extLst>
          </p:cNvPr>
          <p:cNvSpPr>
            <a:spLocks noGrp="1"/>
          </p:cNvSpPr>
          <p:nvPr>
            <p:ph type="title"/>
          </p:nvPr>
        </p:nvSpPr>
        <p:spPr/>
        <p:txBody>
          <a:bodyPr/>
          <a:lstStyle/>
          <a:p>
            <a:r>
              <a:rPr lang="en-US" noProof="0" dirty="0"/>
              <a:t>Hardware resources</a:t>
            </a:r>
          </a:p>
        </p:txBody>
      </p:sp>
      <p:sp>
        <p:nvSpPr>
          <p:cNvPr id="3" name="Content Placeholder 2">
            <a:extLst>
              <a:ext uri="{FF2B5EF4-FFF2-40B4-BE49-F238E27FC236}">
                <a16:creationId xmlns:a16="http://schemas.microsoft.com/office/drawing/2014/main" id="{BFA95B55-D5C9-6B4C-B6C9-C653EFEDA7A8}"/>
              </a:ext>
            </a:extLst>
          </p:cNvPr>
          <p:cNvSpPr>
            <a:spLocks noGrp="1"/>
          </p:cNvSpPr>
          <p:nvPr>
            <p:ph idx="1"/>
          </p:nvPr>
        </p:nvSpPr>
        <p:spPr/>
        <p:txBody>
          <a:bodyPr/>
          <a:lstStyle/>
          <a:p>
            <a:pPr marL="0" indent="0">
              <a:buNone/>
            </a:pPr>
            <a:r>
              <a:rPr lang="en-US" noProof="0" dirty="0"/>
              <a:t>Therefore, Arbor uses distributed </a:t>
            </a:r>
            <a:r>
              <a:rPr lang="en-US" b="1" noProof="0" dirty="0">
                <a:cs typeface="Consolas" panose="020B0609020204030204" pitchFamily="49" charset="0"/>
              </a:rPr>
              <a:t>context</a:t>
            </a:r>
            <a:r>
              <a:rPr lang="en-US" noProof="0" dirty="0">
                <a:cs typeface="Consolas" panose="020B0609020204030204" pitchFamily="49" charset="0"/>
              </a:rPr>
              <a:t>s to </a:t>
            </a:r>
          </a:p>
          <a:p>
            <a:pPr lvl="1">
              <a:spcBef>
                <a:spcPts val="400"/>
              </a:spcBef>
            </a:pPr>
            <a:r>
              <a:rPr lang="en-US" noProof="0" dirty="0">
                <a:cs typeface="Consolas" panose="020B0609020204030204" pitchFamily="49" charset="0"/>
              </a:rPr>
              <a:t>Describe the computer system that a simulation is to be distributed over and run on.</a:t>
            </a:r>
          </a:p>
          <a:p>
            <a:pPr lvl="1">
              <a:spcBef>
                <a:spcPts val="400"/>
              </a:spcBef>
            </a:pPr>
            <a:r>
              <a:rPr lang="en-US" noProof="0" dirty="0"/>
              <a:t>Perform collective operations over the distributed system.</a:t>
            </a:r>
          </a:p>
          <a:p>
            <a:pPr lvl="1">
              <a:spcBef>
                <a:spcPts val="400"/>
              </a:spcBef>
            </a:pPr>
            <a:r>
              <a:rPr lang="en-US" noProof="0" dirty="0"/>
              <a:t>Query information about the distributed system</a:t>
            </a:r>
            <a:r>
              <a:rPr lang="en-US" sz="1600" noProof="0" dirty="0"/>
              <a:t>.</a:t>
            </a:r>
            <a:br>
              <a:rPr lang="en-US" sz="1600" noProof="0" dirty="0"/>
            </a:br>
            <a:br>
              <a:rPr lang="en-US" sz="1600" noProof="0" dirty="0"/>
            </a:br>
            <a:endParaRPr lang="en-US" sz="1600" noProof="0" dirty="0">
              <a:cs typeface="Consolas" panose="020B0609020204030204" pitchFamily="49" charset="0"/>
            </a:endParaRPr>
          </a:p>
          <a:p>
            <a:pPr marL="0" indent="0">
              <a:buNone/>
            </a:pPr>
            <a:r>
              <a:rPr lang="en-US" noProof="0" dirty="0"/>
              <a:t>The global context is determined at run time taking the </a:t>
            </a:r>
            <a:r>
              <a:rPr lang="en-US" b="1" noProof="0" dirty="0"/>
              <a:t>computational resources</a:t>
            </a:r>
            <a:r>
              <a:rPr lang="en-US" noProof="0" dirty="0"/>
              <a:t> as input. Further, the user can choose between using a non-distributed (local) context, or a distributed MPI context (if available).</a:t>
            </a:r>
          </a:p>
          <a:p>
            <a:pPr marL="0" indent="0">
              <a:buNone/>
            </a:pPr>
            <a:r>
              <a:rPr lang="en-US" noProof="0" dirty="0"/>
              <a:t>An execution context is created by a user before building and running a simulation. This context is then used to perform domain decomposition and initialize the simulation.</a:t>
            </a:r>
            <a:endParaRPr lang="en-US" noProof="0" dirty="0">
              <a:solidFill>
                <a:schemeClr val="tx2"/>
              </a:solidFill>
              <a:latin typeface="Consolas" panose="020B0609020204030204" pitchFamily="49" charset="0"/>
              <a:cs typeface="Consolas" panose="020B0609020204030204" pitchFamily="49" charset="0"/>
            </a:endParaRPr>
          </a:p>
          <a:p>
            <a:pPr marL="0" indent="0">
              <a:buNone/>
            </a:pPr>
            <a:endParaRPr lang="en-US" noProof="0" dirty="0"/>
          </a:p>
        </p:txBody>
      </p:sp>
      <p:sp>
        <p:nvSpPr>
          <p:cNvPr id="4" name="Text Placeholder 3">
            <a:extLst>
              <a:ext uri="{FF2B5EF4-FFF2-40B4-BE49-F238E27FC236}">
                <a16:creationId xmlns:a16="http://schemas.microsoft.com/office/drawing/2014/main" id="{BD97B76C-6441-E349-BE20-259AA812BD62}"/>
              </a:ext>
            </a:extLst>
          </p:cNvPr>
          <p:cNvSpPr>
            <a:spLocks noGrp="1"/>
          </p:cNvSpPr>
          <p:nvPr>
            <p:ph type="body" sz="quarter" idx="15"/>
          </p:nvPr>
        </p:nvSpPr>
        <p:spPr/>
        <p:txBody>
          <a:bodyPr/>
          <a:lstStyle/>
          <a:p>
            <a:r>
              <a:rPr lang="en-US" noProof="0" dirty="0"/>
              <a:t>Arbor supports running on systems from laptops and workstations to large distributed HPC clusters</a:t>
            </a:r>
          </a:p>
        </p:txBody>
      </p:sp>
      <p:pic>
        <p:nvPicPr>
          <p:cNvPr id="10" name="Picture 9">
            <a:extLst>
              <a:ext uri="{FF2B5EF4-FFF2-40B4-BE49-F238E27FC236}">
                <a16:creationId xmlns:a16="http://schemas.microsoft.com/office/drawing/2014/main" id="{ABC0A720-8C08-8C4E-99C4-ECCEBA1DFE0E}"/>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001257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4615-D1E3-DE40-850C-27DECE1B148B}"/>
              </a:ext>
            </a:extLst>
          </p:cNvPr>
          <p:cNvSpPr>
            <a:spLocks noGrp="1"/>
          </p:cNvSpPr>
          <p:nvPr>
            <p:ph type="title"/>
          </p:nvPr>
        </p:nvSpPr>
        <p:spPr/>
        <p:txBody>
          <a:bodyPr/>
          <a:lstStyle/>
          <a:p>
            <a:r>
              <a:rPr lang="en-US" noProof="0" dirty="0"/>
              <a:t>Domain Decomposition and Load Balancing</a:t>
            </a:r>
          </a:p>
        </p:txBody>
      </p:sp>
      <p:sp>
        <p:nvSpPr>
          <p:cNvPr id="3" name="Content Placeholder 2">
            <a:extLst>
              <a:ext uri="{FF2B5EF4-FFF2-40B4-BE49-F238E27FC236}">
                <a16:creationId xmlns:a16="http://schemas.microsoft.com/office/drawing/2014/main" id="{71E1ECE7-FAC2-A84A-BFD1-E897266083B4}"/>
              </a:ext>
            </a:extLst>
          </p:cNvPr>
          <p:cNvSpPr>
            <a:spLocks noGrp="1"/>
          </p:cNvSpPr>
          <p:nvPr>
            <p:ph idx="1"/>
          </p:nvPr>
        </p:nvSpPr>
        <p:spPr/>
        <p:txBody>
          <a:bodyPr/>
          <a:lstStyle/>
          <a:p>
            <a:pPr marL="0" indent="0">
              <a:buNone/>
            </a:pPr>
            <a:r>
              <a:rPr lang="en-US" noProof="0" dirty="0"/>
              <a:t>A </a:t>
            </a:r>
            <a:r>
              <a:rPr lang="en-US" b="1" noProof="0" dirty="0"/>
              <a:t>domain decomposition </a:t>
            </a:r>
            <a:r>
              <a:rPr lang="en-US" noProof="0" dirty="0"/>
              <a:t>is a description of the distribution of the model over the available computational resources. The description partitions the cells in the model as follows:</a:t>
            </a:r>
          </a:p>
          <a:p>
            <a:pPr lvl="1">
              <a:spcBef>
                <a:spcPts val="600"/>
              </a:spcBef>
            </a:pPr>
            <a:r>
              <a:rPr lang="en-US" noProof="0" dirty="0"/>
              <a:t>Group the cells into cell groups of the same kind of cell.</a:t>
            </a:r>
          </a:p>
          <a:p>
            <a:pPr lvl="1">
              <a:spcBef>
                <a:spcPts val="600"/>
              </a:spcBef>
            </a:pPr>
            <a:r>
              <a:rPr lang="en-US" noProof="0" dirty="0"/>
              <a:t>Assign each cell group to either a CPU core or GPU on a specific MPI rank.</a:t>
            </a:r>
            <a:br>
              <a:rPr lang="en-US" noProof="0" dirty="0"/>
            </a:br>
            <a:br>
              <a:rPr lang="en-US" noProof="0" dirty="0"/>
            </a:br>
            <a:endParaRPr lang="en-US" noProof="0" dirty="0"/>
          </a:p>
          <a:p>
            <a:pPr marL="0" indent="0">
              <a:buNone/>
            </a:pPr>
            <a:r>
              <a:rPr lang="en-US" noProof="0" dirty="0"/>
              <a:t>A </a:t>
            </a:r>
            <a:r>
              <a:rPr lang="en-US" b="1" noProof="0" dirty="0"/>
              <a:t>load balancer </a:t>
            </a:r>
            <a:r>
              <a:rPr lang="en-US" noProof="0" dirty="0"/>
              <a:t>is a distributed algorithm that </a:t>
            </a:r>
          </a:p>
          <a:p>
            <a:pPr lvl="1"/>
            <a:r>
              <a:rPr lang="en-US" noProof="0" dirty="0"/>
              <a:t>Determines the domain decomposition to balance the work over threads (and GPU accelerators if available).</a:t>
            </a:r>
          </a:p>
          <a:p>
            <a:pPr lvl="1"/>
            <a:r>
              <a:rPr lang="en-US" noProof="0" dirty="0"/>
              <a:t>Uses the model recipe and a description of the available computational resources as inputs.</a:t>
            </a:r>
            <a:endParaRPr lang="en-US" b="1" noProof="0" dirty="0"/>
          </a:p>
        </p:txBody>
      </p:sp>
      <p:sp>
        <p:nvSpPr>
          <p:cNvPr id="4" name="Text Placeholder 3">
            <a:extLst>
              <a:ext uri="{FF2B5EF4-FFF2-40B4-BE49-F238E27FC236}">
                <a16:creationId xmlns:a16="http://schemas.microsoft.com/office/drawing/2014/main" id="{EB51CB87-4E3A-764B-ABE5-1AE6BE9B8A2A}"/>
              </a:ext>
            </a:extLst>
          </p:cNvPr>
          <p:cNvSpPr>
            <a:spLocks noGrp="1"/>
          </p:cNvSpPr>
          <p:nvPr>
            <p:ph type="body" sz="quarter" idx="15"/>
          </p:nvPr>
        </p:nvSpPr>
        <p:spPr/>
        <p:txBody>
          <a:bodyPr/>
          <a:lstStyle/>
          <a:p>
            <a:r>
              <a:rPr lang="en-US" noProof="0" dirty="0"/>
              <a:t>Arbor is performance portable</a:t>
            </a:r>
          </a:p>
        </p:txBody>
      </p:sp>
      <p:pic>
        <p:nvPicPr>
          <p:cNvPr id="8" name="Picture 7">
            <a:extLst>
              <a:ext uri="{FF2B5EF4-FFF2-40B4-BE49-F238E27FC236}">
                <a16:creationId xmlns:a16="http://schemas.microsoft.com/office/drawing/2014/main" id="{B8C0B268-C501-0D4B-89EC-813F1AF13D61}"/>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9245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1557-2846-1F43-BC42-1253DEC34507}"/>
              </a:ext>
            </a:extLst>
          </p:cNvPr>
          <p:cNvSpPr>
            <a:spLocks noGrp="1"/>
          </p:cNvSpPr>
          <p:nvPr>
            <p:ph type="title"/>
          </p:nvPr>
        </p:nvSpPr>
        <p:spPr/>
        <p:txBody>
          <a:bodyPr/>
          <a:lstStyle/>
          <a:p>
            <a:r>
              <a:rPr lang="en-US" noProof="0" dirty="0"/>
              <a:t>	Task 2: Create parallel execution context </a:t>
            </a:r>
          </a:p>
        </p:txBody>
      </p:sp>
      <p:sp>
        <p:nvSpPr>
          <p:cNvPr id="3" name="Content Placeholder 2">
            <a:extLst>
              <a:ext uri="{FF2B5EF4-FFF2-40B4-BE49-F238E27FC236}">
                <a16:creationId xmlns:a16="http://schemas.microsoft.com/office/drawing/2014/main" id="{53D3E366-0AB4-184A-8E7A-E50699392612}"/>
              </a:ext>
            </a:extLst>
          </p:cNvPr>
          <p:cNvSpPr>
            <a:spLocks noGrp="1"/>
          </p:cNvSpPr>
          <p:nvPr>
            <p:ph idx="1"/>
          </p:nvPr>
        </p:nvSpPr>
        <p:spPr/>
        <p:txBody>
          <a:bodyPr/>
          <a:lstStyle/>
          <a:p>
            <a:pPr marL="514350" indent="-514350">
              <a:spcAft>
                <a:spcPts val="1200"/>
              </a:spcAft>
              <a:buFont typeface="+mj-lt"/>
              <a:buAutoNum type="alphaLcParenR"/>
            </a:pPr>
            <a:r>
              <a:rPr lang="en-US" noProof="0" dirty="0"/>
              <a:t>Get all available local hardware resources by using Arbor`s </a:t>
            </a:r>
            <a:r>
              <a:rPr lang="en-US" noProof="0" dirty="0" err="1">
                <a:solidFill>
                  <a:schemeClr val="accent1"/>
                </a:solidFill>
                <a:latin typeface="Consolas" panose="020B0609020204030204" pitchFamily="49" charset="0"/>
                <a:cs typeface="Consolas" panose="020B0609020204030204" pitchFamily="49" charset="0"/>
              </a:rPr>
              <a:t>proc_allocation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a:t>
            </a:r>
          </a:p>
          <a:p>
            <a:pPr marL="514350" indent="-514350">
              <a:spcAft>
                <a:spcPts val="1200"/>
              </a:spcAft>
              <a:buFont typeface="+mj-lt"/>
              <a:buAutoNum type="alphaLcParenR"/>
            </a:pPr>
            <a:r>
              <a:rPr lang="en-US" noProof="0" dirty="0"/>
              <a:t>Create a context by using Arbor`s </a:t>
            </a:r>
            <a:r>
              <a:rPr lang="en-US" noProof="0" dirty="0">
                <a:solidFill>
                  <a:schemeClr val="accent1"/>
                </a:solidFill>
                <a:latin typeface="Consolas" panose="020B0609020204030204" pitchFamily="49" charset="0"/>
                <a:cs typeface="Consolas" panose="020B0609020204030204" pitchFamily="49" charset="0"/>
              </a:rPr>
              <a:t>context() </a:t>
            </a:r>
            <a:r>
              <a:rPr lang="en-US" noProof="0" dirty="0">
                <a:cs typeface="Consolas" panose="020B0609020204030204" pitchFamily="49" charset="0"/>
              </a:rPr>
              <a:t>that uses the local resources, </a:t>
            </a:r>
            <a:br>
              <a:rPr lang="en-US" noProof="0" dirty="0">
                <a:cs typeface="Consolas" panose="020B0609020204030204" pitchFamily="49" charset="0"/>
              </a:rPr>
            </a:br>
            <a:r>
              <a:rPr lang="en-US" noProof="0" dirty="0">
                <a:cs typeface="Consolas" panose="020B0609020204030204" pitchFamily="49" charset="0"/>
              </a:rPr>
              <a:t>and an MPI communicator for distributed communication.</a:t>
            </a:r>
          </a:p>
          <a:p>
            <a:pPr marL="514350" indent="-514350">
              <a:spcAft>
                <a:spcPts val="1200"/>
              </a:spcAft>
              <a:buFont typeface="+mj-lt"/>
              <a:buAutoNum type="alphaLcParenR"/>
            </a:pPr>
            <a:r>
              <a:rPr lang="en-US" noProof="0" dirty="0">
                <a:cs typeface="Consolas" panose="020B0609020204030204" pitchFamily="49" charset="0"/>
              </a:rPr>
              <a:t>Initiate the </a:t>
            </a:r>
            <a:r>
              <a:rPr lang="en-US" noProof="0" dirty="0">
                <a:solidFill>
                  <a:schemeClr val="accent1"/>
                </a:solidFill>
                <a:latin typeface="Consolas" panose="020B0609020204030204" pitchFamily="49" charset="0"/>
                <a:cs typeface="Consolas" panose="020B0609020204030204" pitchFamily="49" charset="0"/>
              </a:rPr>
              <a:t>recipe() </a:t>
            </a:r>
            <a:r>
              <a:rPr lang="en-US" noProof="0" dirty="0">
                <a:cs typeface="Consolas" panose="020B0609020204030204" pitchFamily="49" charset="0"/>
              </a:rPr>
              <a:t>defined in task 1 with 100 cells.</a:t>
            </a:r>
          </a:p>
          <a:p>
            <a:pPr marL="514350" indent="-514350">
              <a:spcAft>
                <a:spcPts val="1200"/>
              </a:spcAft>
              <a:buFont typeface="+mj-lt"/>
              <a:buAutoNum type="alphaLcParenR"/>
            </a:pPr>
            <a:r>
              <a:rPr lang="en-US" noProof="0" dirty="0">
                <a:cs typeface="Consolas" panose="020B0609020204030204" pitchFamily="49" charset="0"/>
              </a:rPr>
              <a:t>Partition the simulation over the distributed system by using</a:t>
            </a:r>
            <a:r>
              <a:rPr lang="en-US" noProof="0" dirty="0"/>
              <a:t> Arbor`s </a:t>
            </a:r>
            <a:r>
              <a:rPr lang="en-US" noProof="0" dirty="0" err="1">
                <a:solidFill>
                  <a:schemeClr val="accent1"/>
                </a:solidFill>
                <a:latin typeface="Consolas" panose="020B0609020204030204" pitchFamily="49" charset="0"/>
                <a:cs typeface="Consolas" panose="020B0609020204030204" pitchFamily="49" charset="0"/>
              </a:rPr>
              <a:t>partition_load_balance</a:t>
            </a:r>
            <a:r>
              <a:rPr lang="en-US" noProof="0" dirty="0">
                <a:solidFill>
                  <a:schemeClr val="accent1"/>
                </a:solidFill>
                <a:latin typeface="Consolas" panose="020B0609020204030204" pitchFamily="49" charset="0"/>
                <a:cs typeface="Consolas" panose="020B0609020204030204" pitchFamily="49" charset="0"/>
              </a:rPr>
              <a:t>() </a:t>
            </a:r>
            <a:r>
              <a:rPr lang="en-US" noProof="0" dirty="0"/>
              <a:t>that uses the recipe and the context handle.</a:t>
            </a:r>
            <a:endParaRPr lang="en-US" noProof="0" dirty="0">
              <a:cs typeface="Consolas" panose="020B0609020204030204" pitchFamily="49" charset="0"/>
            </a:endParaRPr>
          </a:p>
        </p:txBody>
      </p:sp>
      <p:pic>
        <p:nvPicPr>
          <p:cNvPr id="9" name="Picture 8">
            <a:extLst>
              <a:ext uri="{FF2B5EF4-FFF2-40B4-BE49-F238E27FC236}">
                <a16:creationId xmlns:a16="http://schemas.microsoft.com/office/drawing/2014/main" id="{552CB8E6-3303-9447-9B6A-230C27C2C026}"/>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pic>
        <p:nvPicPr>
          <p:cNvPr id="10" name="Picture 9">
            <a:extLst>
              <a:ext uri="{FF2B5EF4-FFF2-40B4-BE49-F238E27FC236}">
                <a16:creationId xmlns:a16="http://schemas.microsoft.com/office/drawing/2014/main" id="{BB16B694-7FEC-CF4E-8F5D-DBCDBBC787F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719092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6250-CBD6-094A-A59C-6C3C5AD6617A}"/>
              </a:ext>
            </a:extLst>
          </p:cNvPr>
          <p:cNvSpPr>
            <a:spLocks noGrp="1"/>
          </p:cNvSpPr>
          <p:nvPr>
            <p:ph type="title"/>
          </p:nvPr>
        </p:nvSpPr>
        <p:spPr/>
        <p:txBody>
          <a:bodyPr/>
          <a:lstStyle/>
          <a:p>
            <a:r>
              <a:rPr lang="en-US" noProof="0" dirty="0"/>
              <a:t>From Recipe to Simulation</a:t>
            </a:r>
          </a:p>
        </p:txBody>
      </p:sp>
      <p:sp>
        <p:nvSpPr>
          <p:cNvPr id="3" name="Content Placeholder 2">
            <a:extLst>
              <a:ext uri="{FF2B5EF4-FFF2-40B4-BE49-F238E27FC236}">
                <a16:creationId xmlns:a16="http://schemas.microsoft.com/office/drawing/2014/main" id="{A19B674B-D10B-2443-A402-2C49F0E680BF}"/>
              </a:ext>
            </a:extLst>
          </p:cNvPr>
          <p:cNvSpPr>
            <a:spLocks noGrp="1"/>
          </p:cNvSpPr>
          <p:nvPr>
            <p:ph idx="1"/>
          </p:nvPr>
        </p:nvSpPr>
        <p:spPr/>
        <p:txBody>
          <a:bodyPr/>
          <a:lstStyle/>
          <a:p>
            <a:pPr marL="0" indent="0">
              <a:buNone/>
            </a:pPr>
            <a:r>
              <a:rPr lang="en-US" noProof="0" dirty="0"/>
              <a:t>To build a </a:t>
            </a:r>
            <a:r>
              <a:rPr lang="en-US" b="1" noProof="0" dirty="0"/>
              <a:t>simulation</a:t>
            </a:r>
            <a:r>
              <a:rPr lang="en-US" noProof="0" dirty="0"/>
              <a:t> the following are needed:</a:t>
            </a:r>
          </a:p>
          <a:p>
            <a:pPr lvl="3">
              <a:spcBef>
                <a:spcPts val="1200"/>
              </a:spcBef>
            </a:pPr>
            <a:r>
              <a:rPr lang="en-US" noProof="0" dirty="0"/>
              <a:t>A recipe that describes the cells and connections in the model.</a:t>
            </a:r>
          </a:p>
          <a:p>
            <a:pPr lvl="3">
              <a:spcBef>
                <a:spcPts val="1200"/>
              </a:spcBef>
            </a:pPr>
            <a:r>
              <a:rPr lang="en-US" noProof="0" dirty="0"/>
              <a:t>A context used to execute the simulation.</a:t>
            </a:r>
          </a:p>
          <a:p>
            <a:pPr lvl="3">
              <a:spcBef>
                <a:spcPts val="1200"/>
              </a:spcBef>
            </a:pPr>
            <a:r>
              <a:rPr lang="en-US" noProof="0" dirty="0"/>
              <a:t>Thereof, a domain decomposition describing the distribution of the model over the local </a:t>
            </a:r>
            <a:br>
              <a:rPr lang="en-US" noProof="0" dirty="0"/>
            </a:br>
            <a:r>
              <a:rPr lang="en-US" noProof="0" dirty="0"/>
              <a:t>and distributed hardware resources.</a:t>
            </a:r>
          </a:p>
          <a:p>
            <a:pPr marL="450850" lvl="2" indent="0">
              <a:spcBef>
                <a:spcPts val="1200"/>
              </a:spcBef>
              <a:buNone/>
            </a:pPr>
            <a:endParaRPr lang="en-US" noProof="0" dirty="0"/>
          </a:p>
          <a:p>
            <a:pPr marL="0" indent="0">
              <a:buNone/>
            </a:pPr>
            <a:r>
              <a:rPr lang="en-US" noProof="0" dirty="0"/>
              <a:t>The workflow to build a simulation is, thus, to first generate a domain decomposition, then initiate the simulation that is the executable form of a model.  A simulation is initiated from a recipe, the decomposition and the context. Then the simulation is used to update and monitor the model state.</a:t>
            </a:r>
          </a:p>
          <a:p>
            <a:pPr marL="0" indent="0">
              <a:buNone/>
            </a:pPr>
            <a:endParaRPr lang="en-US" noProof="0" dirty="0"/>
          </a:p>
        </p:txBody>
      </p:sp>
      <p:sp>
        <p:nvSpPr>
          <p:cNvPr id="4" name="Text Placeholder 3">
            <a:extLst>
              <a:ext uri="{FF2B5EF4-FFF2-40B4-BE49-F238E27FC236}">
                <a16:creationId xmlns:a16="http://schemas.microsoft.com/office/drawing/2014/main" id="{314AB025-EDEC-614C-8718-D4A563B127DC}"/>
              </a:ext>
            </a:extLst>
          </p:cNvPr>
          <p:cNvSpPr>
            <a:spLocks noGrp="1"/>
          </p:cNvSpPr>
          <p:nvPr>
            <p:ph type="body" sz="quarter" idx="15"/>
          </p:nvPr>
        </p:nvSpPr>
        <p:spPr/>
        <p:txBody>
          <a:bodyPr/>
          <a:lstStyle/>
          <a:p>
            <a:r>
              <a:rPr lang="en-US" noProof="0" dirty="0"/>
              <a:t>A simulation needs a recipe, a context and a domain decomposition</a:t>
            </a:r>
          </a:p>
        </p:txBody>
      </p:sp>
      <p:pic>
        <p:nvPicPr>
          <p:cNvPr id="10" name="Picture 9">
            <a:extLst>
              <a:ext uri="{FF2B5EF4-FFF2-40B4-BE49-F238E27FC236}">
                <a16:creationId xmlns:a16="http://schemas.microsoft.com/office/drawing/2014/main" id="{473CC4FC-CBE7-FF44-9DD2-1964819A7990}"/>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1943384"/>
            <a:ext cx="375193" cy="449045"/>
          </a:xfrm>
          <a:prstGeom prst="rect">
            <a:avLst/>
          </a:prstGeom>
        </p:spPr>
      </p:pic>
      <p:pic>
        <p:nvPicPr>
          <p:cNvPr id="11" name="Picture 10">
            <a:extLst>
              <a:ext uri="{FF2B5EF4-FFF2-40B4-BE49-F238E27FC236}">
                <a16:creationId xmlns:a16="http://schemas.microsoft.com/office/drawing/2014/main" id="{319E825B-73CF-3644-91A4-11B7BF2ED806}"/>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2546585"/>
            <a:ext cx="375193" cy="449045"/>
          </a:xfrm>
          <a:prstGeom prst="rect">
            <a:avLst/>
          </a:prstGeom>
        </p:spPr>
      </p:pic>
      <p:pic>
        <p:nvPicPr>
          <p:cNvPr id="12" name="Picture 11">
            <a:extLst>
              <a:ext uri="{FF2B5EF4-FFF2-40B4-BE49-F238E27FC236}">
                <a16:creationId xmlns:a16="http://schemas.microsoft.com/office/drawing/2014/main" id="{0B57E067-00DA-A640-8B63-BCA21A2C9954}"/>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3149786"/>
            <a:ext cx="375193" cy="449045"/>
          </a:xfrm>
          <a:prstGeom prst="rect">
            <a:avLst/>
          </a:prstGeom>
        </p:spPr>
      </p:pic>
      <p:pic>
        <p:nvPicPr>
          <p:cNvPr id="16" name="Picture 15">
            <a:extLst>
              <a:ext uri="{FF2B5EF4-FFF2-40B4-BE49-F238E27FC236}">
                <a16:creationId xmlns:a16="http://schemas.microsoft.com/office/drawing/2014/main" id="{FDDFE58C-1812-5B49-B3F6-6338792A04E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spTree>
    <p:extLst>
      <p:ext uri="{BB962C8B-B14F-4D97-AF65-F5344CB8AC3E}">
        <p14:creationId xmlns:p14="http://schemas.microsoft.com/office/powerpoint/2010/main" val="201149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2CC8-9869-4E44-BAF8-7383E29EC73F}"/>
              </a:ext>
            </a:extLst>
          </p:cNvPr>
          <p:cNvSpPr>
            <a:spLocks noGrp="1"/>
          </p:cNvSpPr>
          <p:nvPr>
            <p:ph type="title"/>
          </p:nvPr>
        </p:nvSpPr>
        <p:spPr/>
        <p:txBody>
          <a:bodyPr/>
          <a:lstStyle/>
          <a:p>
            <a:r>
              <a:rPr lang="en-US" noProof="0" dirty="0"/>
              <a:t>	Task 3: Build and run the simulation </a:t>
            </a:r>
          </a:p>
        </p:txBody>
      </p:sp>
      <p:sp>
        <p:nvSpPr>
          <p:cNvPr id="3" name="Content Placeholder 2">
            <a:extLst>
              <a:ext uri="{FF2B5EF4-FFF2-40B4-BE49-F238E27FC236}">
                <a16:creationId xmlns:a16="http://schemas.microsoft.com/office/drawing/2014/main" id="{A78E65B4-01CD-944A-8701-B15C188EE007}"/>
              </a:ext>
            </a:extLst>
          </p:cNvPr>
          <p:cNvSpPr>
            <a:spLocks noGrp="1"/>
          </p:cNvSpPr>
          <p:nvPr>
            <p:ph idx="1"/>
          </p:nvPr>
        </p:nvSpPr>
        <p:spPr/>
        <p:txBody>
          <a:bodyPr/>
          <a:lstStyle/>
          <a:p>
            <a:pPr marL="514350" indent="-514350">
              <a:spcAft>
                <a:spcPts val="1200"/>
              </a:spcAft>
              <a:buFont typeface="+mj-lt"/>
              <a:buAutoNum type="alphaLcParenR"/>
            </a:pPr>
            <a:r>
              <a:rPr lang="en-US" noProof="0" dirty="0"/>
              <a:t>Initiate the simulation by using Arbor`s </a:t>
            </a:r>
            <a:r>
              <a:rPr lang="en-US" noProof="0" dirty="0">
                <a:solidFill>
                  <a:schemeClr val="accent1"/>
                </a:solidFill>
                <a:latin typeface="Consolas" panose="020B0609020204030204" pitchFamily="49" charset="0"/>
                <a:cs typeface="Consolas" panose="020B0609020204030204" pitchFamily="49" charset="0"/>
              </a:rPr>
              <a:t>simulation() </a:t>
            </a:r>
            <a:r>
              <a:rPr lang="en-US" noProof="0" dirty="0"/>
              <a:t>which takes the recipe, the domain decomposition and the context.</a:t>
            </a:r>
          </a:p>
          <a:p>
            <a:pPr marL="514350" indent="-514350">
              <a:spcAft>
                <a:spcPts val="1200"/>
              </a:spcAft>
              <a:buFont typeface="+mj-lt"/>
              <a:buAutoNum type="alphaLcParenR"/>
            </a:pPr>
            <a:r>
              <a:rPr lang="en-US" noProof="0" dirty="0"/>
              <a:t>Run the simulation using the simulation`s command </a:t>
            </a:r>
            <a:r>
              <a:rPr lang="en-US" noProof="0" dirty="0">
                <a:solidFill>
                  <a:schemeClr val="accent1"/>
                </a:solidFill>
                <a:latin typeface="Consolas" panose="020B0609020204030204" pitchFamily="49" charset="0"/>
                <a:cs typeface="Consolas" panose="020B0609020204030204" pitchFamily="49" charset="0"/>
              </a:rPr>
              <a:t>run() </a:t>
            </a:r>
            <a:r>
              <a:rPr lang="en-US" noProof="0" dirty="0"/>
              <a:t>for a simulated time of 2000 </a:t>
            </a:r>
            <a:r>
              <a:rPr lang="en-US" noProof="0" dirty="0" err="1"/>
              <a:t>ms</a:t>
            </a:r>
            <a:r>
              <a:rPr lang="en-US" noProof="0" dirty="0"/>
              <a:t> with a time stepping size of 0.025 </a:t>
            </a:r>
            <a:r>
              <a:rPr lang="en-US" noProof="0" dirty="0" err="1"/>
              <a:t>ms.</a:t>
            </a:r>
            <a:endParaRPr lang="en-US" noProof="0" dirty="0"/>
          </a:p>
          <a:p>
            <a:pPr marL="457200" indent="-457200">
              <a:spcAft>
                <a:spcPts val="1200"/>
              </a:spcAft>
              <a:buFont typeface="+mj-lt"/>
              <a:buAutoNum type="alphaLcParenR"/>
            </a:pPr>
            <a:endParaRPr lang="en-US" noProof="0" dirty="0"/>
          </a:p>
        </p:txBody>
      </p:sp>
      <p:pic>
        <p:nvPicPr>
          <p:cNvPr id="9" name="Picture 8">
            <a:extLst>
              <a:ext uri="{FF2B5EF4-FFF2-40B4-BE49-F238E27FC236}">
                <a16:creationId xmlns:a16="http://schemas.microsoft.com/office/drawing/2014/main" id="{AB559C05-ACD7-054C-B6AC-E95ADB14F001}"/>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pic>
        <p:nvPicPr>
          <p:cNvPr id="10" name="Picture 9">
            <a:extLst>
              <a:ext uri="{FF2B5EF4-FFF2-40B4-BE49-F238E27FC236}">
                <a16:creationId xmlns:a16="http://schemas.microsoft.com/office/drawing/2014/main" id="{05DC7A3A-BB8E-9045-A4DD-5245142F29C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1017782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0968B-F13E-D44D-BF70-E938D1E66BC1}"/>
              </a:ext>
            </a:extLst>
          </p:cNvPr>
          <p:cNvSpPr>
            <a:spLocks noGrp="1"/>
          </p:cNvSpPr>
          <p:nvPr>
            <p:ph type="title"/>
          </p:nvPr>
        </p:nvSpPr>
        <p:spPr/>
        <p:txBody>
          <a:bodyPr/>
          <a:lstStyle/>
          <a:p>
            <a:r>
              <a:rPr lang="en-US" noProof="0" dirty="0"/>
              <a:t>OPTIONAL: Meter measurement and spike record</a:t>
            </a:r>
          </a:p>
        </p:txBody>
      </p:sp>
      <p:sp>
        <p:nvSpPr>
          <p:cNvPr id="3" name="Content Placeholder 2">
            <a:extLst>
              <a:ext uri="{FF2B5EF4-FFF2-40B4-BE49-F238E27FC236}">
                <a16:creationId xmlns:a16="http://schemas.microsoft.com/office/drawing/2014/main" id="{006699ED-6633-7142-A6E9-36F11ED7CEE7}"/>
              </a:ext>
            </a:extLst>
          </p:cNvPr>
          <p:cNvSpPr>
            <a:spLocks noGrp="1"/>
          </p:cNvSpPr>
          <p:nvPr>
            <p:ph idx="1"/>
          </p:nvPr>
        </p:nvSpPr>
        <p:spPr/>
        <p:txBody>
          <a:bodyPr/>
          <a:lstStyle/>
          <a:p>
            <a:pPr marL="0" indent="0">
              <a:buNone/>
            </a:pPr>
            <a:r>
              <a:rPr lang="en-US" noProof="0" dirty="0"/>
              <a:t>For measuring memory (and energy) consumption Arbor`s </a:t>
            </a:r>
            <a:r>
              <a:rPr lang="en-US" b="1" noProof="0" dirty="0"/>
              <a:t>meter manager </a:t>
            </a:r>
            <a:r>
              <a:rPr lang="en-US" noProof="0" dirty="0"/>
              <a:t>can be used. </a:t>
            </a:r>
            <a:br>
              <a:rPr lang="en-US" noProof="0" dirty="0"/>
            </a:br>
            <a:r>
              <a:rPr lang="en-US" noProof="0" dirty="0"/>
              <a:t>First the meter manager needs to be initiated, then the metering started and checkpoints set, wherever the manager should report the meters. The measurement starts from the start to the first checkpoint and then in between checkpoints. </a:t>
            </a:r>
          </a:p>
          <a:p>
            <a:pPr marL="0" indent="0">
              <a:buNone/>
            </a:pPr>
            <a:endParaRPr lang="en-US" b="1" noProof="0" dirty="0"/>
          </a:p>
          <a:p>
            <a:pPr marL="0" indent="0">
              <a:buNone/>
            </a:pPr>
            <a:r>
              <a:rPr lang="en-US" b="1" noProof="0" dirty="0"/>
              <a:t>Checkpoints </a:t>
            </a:r>
            <a:r>
              <a:rPr lang="en-US" noProof="0" dirty="0"/>
              <a:t>are defined by a string describing the process to be measured. The </a:t>
            </a:r>
            <a:r>
              <a:rPr lang="en-US" b="1" noProof="0" dirty="0"/>
              <a:t>meter report </a:t>
            </a:r>
            <a:r>
              <a:rPr lang="en-US" noProof="0" dirty="0"/>
              <a:t>finally collects all meters.</a:t>
            </a:r>
          </a:p>
          <a:p>
            <a:pPr marL="0" indent="0">
              <a:buNone/>
            </a:pPr>
            <a:endParaRPr lang="en-US" b="1" dirty="0"/>
          </a:p>
          <a:p>
            <a:pPr marL="0" indent="0">
              <a:buNone/>
            </a:pPr>
            <a:r>
              <a:rPr lang="en-US" dirty="0"/>
              <a:t>A </a:t>
            </a:r>
            <a:r>
              <a:rPr lang="en-US" b="1" dirty="0"/>
              <a:t>spike recorder</a:t>
            </a:r>
            <a:r>
              <a:rPr lang="en-US" dirty="0"/>
              <a:t> monitors all spikes recorded by a detector on the cells during the simulation. </a:t>
            </a:r>
            <a:endParaRPr lang="en-US" b="1" noProof="0" dirty="0"/>
          </a:p>
        </p:txBody>
      </p:sp>
      <p:sp>
        <p:nvSpPr>
          <p:cNvPr id="4" name="Text Placeholder 3">
            <a:extLst>
              <a:ext uri="{FF2B5EF4-FFF2-40B4-BE49-F238E27FC236}">
                <a16:creationId xmlns:a16="http://schemas.microsoft.com/office/drawing/2014/main" id="{441B2FB7-D112-6041-8339-51FF480171E1}"/>
              </a:ext>
            </a:extLst>
          </p:cNvPr>
          <p:cNvSpPr>
            <a:spLocks noGrp="1"/>
          </p:cNvSpPr>
          <p:nvPr>
            <p:ph type="body" sz="quarter" idx="15"/>
          </p:nvPr>
        </p:nvSpPr>
        <p:spPr/>
        <p:txBody>
          <a:bodyPr/>
          <a:lstStyle/>
          <a:p>
            <a:r>
              <a:rPr lang="en-US" noProof="0" dirty="0"/>
              <a:t>To measure memory and (if available) energy consumption</a:t>
            </a:r>
          </a:p>
        </p:txBody>
      </p:sp>
      <p:grpSp>
        <p:nvGrpSpPr>
          <p:cNvPr id="7" name="Group 6">
            <a:extLst>
              <a:ext uri="{FF2B5EF4-FFF2-40B4-BE49-F238E27FC236}">
                <a16:creationId xmlns:a16="http://schemas.microsoft.com/office/drawing/2014/main" id="{C0DE0322-49BF-B747-AE38-D47CF615936A}"/>
              </a:ext>
            </a:extLst>
          </p:cNvPr>
          <p:cNvGrpSpPr>
            <a:grpSpLocks noChangeAspect="1"/>
          </p:cNvGrpSpPr>
          <p:nvPr/>
        </p:nvGrpSpPr>
        <p:grpSpPr>
          <a:xfrm>
            <a:off x="11494406" y="83760"/>
            <a:ext cx="730205" cy="540000"/>
            <a:chOff x="69508" y="5227916"/>
            <a:chExt cx="742686" cy="549230"/>
          </a:xfrm>
        </p:grpSpPr>
        <p:sp>
          <p:nvSpPr>
            <p:cNvPr id="8" name="Oval 7">
              <a:extLst>
                <a:ext uri="{FF2B5EF4-FFF2-40B4-BE49-F238E27FC236}">
                  <a16:creationId xmlns:a16="http://schemas.microsoft.com/office/drawing/2014/main" id="{1A67A8C1-9C41-8D46-93DE-E6E01C31F344}"/>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F25CEFE-1AF3-9E41-9985-56E4DDD5FF9B}"/>
                </a:ext>
              </a:extLst>
            </p:cNvPr>
            <p:cNvPicPr>
              <a:picLocks noChangeAspect="1"/>
            </p:cNvPicPr>
            <p:nvPr/>
          </p:nvPicPr>
          <p:blipFill rotWithShape="1">
            <a:blip r:embed="rId2">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Tree>
    <p:extLst>
      <p:ext uri="{BB962C8B-B14F-4D97-AF65-F5344CB8AC3E}">
        <p14:creationId xmlns:p14="http://schemas.microsoft.com/office/powerpoint/2010/main" val="3846625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 Measure</a:t>
            </a:r>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a:pPr>
            <a:r>
              <a:rPr lang="en-US" noProof="0" dirty="0"/>
              <a:t>Initiate Arbor`s </a:t>
            </a:r>
            <a:r>
              <a:rPr lang="en-US" noProof="0" dirty="0" err="1">
                <a:solidFill>
                  <a:schemeClr val="accent1"/>
                </a:solidFill>
                <a:latin typeface="Consolas" panose="020B0609020204030204" pitchFamily="49" charset="0"/>
                <a:cs typeface="Consolas" panose="020B0609020204030204" pitchFamily="49" charset="0"/>
              </a:rPr>
              <a:t>meter_manager</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and start measuring by using the meters` </a:t>
            </a:r>
            <a:r>
              <a:rPr lang="en-US" noProof="0" dirty="0">
                <a:solidFill>
                  <a:schemeClr val="accent1"/>
                </a:solidFill>
                <a:latin typeface="Consolas" panose="020B0609020204030204" pitchFamily="49" charset="0"/>
                <a:cs typeface="Consolas" panose="020B0609020204030204" pitchFamily="49" charset="0"/>
              </a:rPr>
              <a:t>start()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that takes the context as input. </a:t>
            </a:r>
          </a:p>
          <a:p>
            <a:pPr marL="514350" indent="-514350">
              <a:spcAft>
                <a:spcPts val="1200"/>
              </a:spcAft>
              <a:buFont typeface="+mj-lt"/>
              <a:buAutoNum type="alphaLcParenR"/>
            </a:pPr>
            <a:r>
              <a:rPr lang="en-US" noProof="0" dirty="0">
                <a:cs typeface="Consolas" panose="020B0609020204030204" pitchFamily="49" charset="0"/>
              </a:rPr>
              <a:t>Set checkpoints using the meters` </a:t>
            </a:r>
            <a:r>
              <a:rPr lang="en-US" noProof="0" dirty="0">
                <a:solidFill>
                  <a:schemeClr val="accent1"/>
                </a:solidFill>
                <a:latin typeface="Consolas" panose="020B0609020204030204" pitchFamily="49" charset="0"/>
                <a:cs typeface="Consolas" panose="020B0609020204030204" pitchFamily="49" charset="0"/>
              </a:rPr>
              <a:t>checkpoint()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which takes a string and the context as input</a:t>
            </a:r>
          </a:p>
          <a:p>
            <a:pPr marL="971550" lvl="1" indent="-514350">
              <a:spcAft>
                <a:spcPts val="1200"/>
              </a:spcAft>
              <a:buFont typeface="+mj-lt"/>
              <a:buAutoNum type="romanLcPeriod"/>
            </a:pPr>
            <a:r>
              <a:rPr lang="en-US" noProof="0" dirty="0">
                <a:cs typeface="Consolas" panose="020B0609020204030204" pitchFamily="49" charset="0"/>
              </a:rPr>
              <a:t>„recipe create“ after initiating the recipe</a:t>
            </a:r>
          </a:p>
          <a:p>
            <a:pPr marL="971550" lvl="1" indent="-514350">
              <a:spcAft>
                <a:spcPts val="1200"/>
              </a:spcAft>
              <a:buFont typeface="+mj-lt"/>
              <a:buAutoNum type="romanLcPeriod"/>
            </a:pPr>
            <a:r>
              <a:rPr lang="en-US" noProof="0" dirty="0">
                <a:cs typeface="Consolas" panose="020B0609020204030204" pitchFamily="49" charset="0"/>
              </a:rPr>
              <a:t>„load balance“ after partitioning the simulation</a:t>
            </a:r>
          </a:p>
          <a:p>
            <a:pPr marL="971550" lvl="1" indent="-514350">
              <a:spcAft>
                <a:spcPts val="1200"/>
              </a:spcAft>
              <a:buFont typeface="+mj-lt"/>
              <a:buAutoNum type="romanLcPeriod"/>
            </a:pPr>
            <a:r>
              <a:rPr lang="en-US" noProof="0" dirty="0">
                <a:cs typeface="Consolas" panose="020B0609020204030204" pitchFamily="49" charset="0"/>
              </a:rPr>
              <a:t>„simulation </a:t>
            </a:r>
            <a:r>
              <a:rPr lang="en-US" noProof="0" dirty="0" err="1">
                <a:cs typeface="Consolas" panose="020B0609020204030204" pitchFamily="49" charset="0"/>
              </a:rPr>
              <a:t>init</a:t>
            </a:r>
            <a:r>
              <a:rPr lang="en-US" noProof="0" dirty="0">
                <a:cs typeface="Consolas" panose="020B0609020204030204" pitchFamily="49" charset="0"/>
              </a:rPr>
              <a:t>“ after initiating the simulation</a:t>
            </a:r>
          </a:p>
          <a:p>
            <a:pPr marL="971550" lvl="1" indent="-514350">
              <a:spcAft>
                <a:spcPts val="1200"/>
              </a:spcAft>
              <a:buFont typeface="+mj-lt"/>
              <a:buAutoNum type="romanLcPeriod"/>
            </a:pPr>
            <a:r>
              <a:rPr lang="en-US" noProof="0" dirty="0">
                <a:cs typeface="Consolas" panose="020B0609020204030204" pitchFamily="49" charset="0"/>
              </a:rPr>
              <a:t>„simulation run“ after running the simulation</a:t>
            </a:r>
          </a:p>
          <a:p>
            <a:pPr marL="457200" indent="-457200">
              <a:spcAft>
                <a:spcPts val="1200"/>
              </a:spcAft>
              <a:buFont typeface="+mj-lt"/>
              <a:buAutoNum type="alphaLcParenR"/>
            </a:pPr>
            <a:endParaRPr lang="en-US" noProof="0" dirty="0"/>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1" name="Picture 10">
            <a:extLst>
              <a:ext uri="{FF2B5EF4-FFF2-40B4-BE49-F238E27FC236}">
                <a16:creationId xmlns:a16="http://schemas.microsoft.com/office/drawing/2014/main" id="{4AB4C15F-1320-4F4E-9B33-C481C990368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686089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a:t>
            </a:r>
            <a:r>
              <a:rPr lang="en-US" dirty="0"/>
              <a:t> Get results</a:t>
            </a:r>
            <a:endParaRPr lang="en-US" noProof="0" dirty="0"/>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startAt="3"/>
            </a:pPr>
            <a:r>
              <a:rPr lang="en-US" dirty="0">
                <a:cs typeface="Consolas" panose="020B0609020204030204" pitchFamily="49" charset="0"/>
              </a:rPr>
              <a:t>Between initiating and running the simulation, build the spike recorder using Arbor‘s </a:t>
            </a:r>
            <a:r>
              <a:rPr lang="en-US" dirty="0" err="1">
                <a:solidFill>
                  <a:schemeClr val="accent1"/>
                </a:solidFill>
                <a:latin typeface="Consolas" panose="020B0609020204030204" pitchFamily="49" charset="0"/>
                <a:cs typeface="Consolas" panose="020B0609020204030204" pitchFamily="49" charset="0"/>
              </a:rPr>
              <a:t>make_spike_recorder</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which takes the simulation handle as input</a:t>
            </a:r>
          </a:p>
          <a:p>
            <a:pPr marL="514350" indent="-514350">
              <a:spcAft>
                <a:spcPts val="1200"/>
              </a:spcAft>
              <a:buFont typeface="+mj-lt"/>
              <a:buAutoNum type="alphaLcParenR" startAt="3"/>
            </a:pPr>
            <a:r>
              <a:rPr lang="en-US" dirty="0">
                <a:cs typeface="Consolas" panose="020B0609020204030204" pitchFamily="49" charset="0"/>
              </a:rPr>
              <a:t>Make and print a meter report by using Arbor`s</a:t>
            </a:r>
            <a:r>
              <a:rPr lang="en-US" dirty="0">
                <a:solidFill>
                  <a:schemeClr val="accent1"/>
                </a:solidFill>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make_meter_report</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function that takes the meters and the context as input.</a:t>
            </a:r>
          </a:p>
          <a:p>
            <a:pPr marL="514350" indent="-514350">
              <a:spcAft>
                <a:spcPts val="1200"/>
              </a:spcAft>
              <a:buFont typeface="+mj-lt"/>
              <a:buAutoNum type="alphaLcParenR" startAt="3"/>
            </a:pPr>
            <a:r>
              <a:rPr lang="en-US" dirty="0">
                <a:cs typeface="Consolas" panose="020B0609020204030204" pitchFamily="49" charset="0"/>
              </a:rPr>
              <a:t>Get the recorder`s spikes</a:t>
            </a:r>
          </a:p>
          <a:p>
            <a:pPr marL="514350" indent="-514350">
              <a:spcAft>
                <a:spcPts val="1200"/>
              </a:spcAft>
              <a:buFont typeface="+mj-lt"/>
              <a:buAutoNum type="alphaLcParenR" startAt="3"/>
            </a:pPr>
            <a:r>
              <a:rPr lang="en-US" dirty="0">
                <a:cs typeface="Consolas" panose="020B0609020204030204" pitchFamily="49" charset="0"/>
              </a:rPr>
              <a:t>Play around with parameters and see what happens. </a:t>
            </a:r>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2" name="Picture 11">
            <a:extLst>
              <a:ext uri="{FF2B5EF4-FFF2-40B4-BE49-F238E27FC236}">
                <a16:creationId xmlns:a16="http://schemas.microsoft.com/office/drawing/2014/main" id="{197341E4-251E-9C46-8F8D-9EFC99F60AFE}"/>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816679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Sign in to </a:t>
            </a:r>
            <a:r>
              <a:rPr lang="en-US" noProof="0" dirty="0">
                <a:latin typeface="Consolas" panose="020B0609020204030204" pitchFamily="49" charset="0"/>
                <a:cs typeface="Consolas" panose="020B0609020204030204" pitchFamily="49" charset="0"/>
              </a:rPr>
              <a:t>https://</a:t>
            </a:r>
            <a:r>
              <a:rPr lang="en-US" noProof="0" dirty="0" err="1">
                <a:latin typeface="Consolas" panose="020B0609020204030204" pitchFamily="49" charset="0"/>
                <a:cs typeface="Consolas" panose="020B0609020204030204" pitchFamily="49" charset="0"/>
              </a:rPr>
              <a:t>jupyter.cscs.ch</a:t>
            </a:r>
            <a:r>
              <a:rPr lang="en-US" noProof="0" dirty="0">
                <a:latin typeface="Consolas" panose="020B0609020204030204" pitchFamily="49" charset="0"/>
                <a:cs typeface="Consolas" panose="020B0609020204030204" pitchFamily="49" charset="0"/>
              </a:rPr>
              <a:t> </a:t>
            </a:r>
            <a:r>
              <a:rPr lang="en-US" noProof="0" dirty="0">
                <a:cs typeface="Consolas" panose="020B0609020204030204" pitchFamily="49" charset="0"/>
              </a:rPr>
              <a:t>with your training username and password</a:t>
            </a:r>
          </a:p>
        </p:txBody>
      </p:sp>
      <p:pic>
        <p:nvPicPr>
          <p:cNvPr id="5" name="Picture 4">
            <a:extLst>
              <a:ext uri="{FF2B5EF4-FFF2-40B4-BE49-F238E27FC236}">
                <a16:creationId xmlns:a16="http://schemas.microsoft.com/office/drawing/2014/main" id="{A56A53E9-6D6F-1640-8DD7-900C8AC77DFD}"/>
              </a:ext>
            </a:extLst>
          </p:cNvPr>
          <p:cNvPicPr>
            <a:picLocks noChangeAspect="1"/>
          </p:cNvPicPr>
          <p:nvPr/>
        </p:nvPicPr>
        <p:blipFill>
          <a:blip r:embed="rId2"/>
          <a:stretch>
            <a:fillRect/>
          </a:stretch>
        </p:blipFill>
        <p:spPr>
          <a:xfrm>
            <a:off x="1651395" y="1448780"/>
            <a:ext cx="8981109"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1048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6A5F-076B-5943-B492-76B56083ACCE}"/>
              </a:ext>
            </a:extLst>
          </p:cNvPr>
          <p:cNvSpPr>
            <a:spLocks noGrp="1"/>
          </p:cNvSpPr>
          <p:nvPr>
            <p:ph type="title"/>
          </p:nvPr>
        </p:nvSpPr>
        <p:spPr/>
        <p:txBody>
          <a:bodyPr/>
          <a:lstStyle/>
          <a:p>
            <a:r>
              <a:rPr lang="en-US" dirty="0"/>
              <a:t>Literature and Links</a:t>
            </a:r>
          </a:p>
        </p:txBody>
      </p:sp>
      <p:sp>
        <p:nvSpPr>
          <p:cNvPr id="3" name="Content Placeholder 2">
            <a:extLst>
              <a:ext uri="{FF2B5EF4-FFF2-40B4-BE49-F238E27FC236}">
                <a16:creationId xmlns:a16="http://schemas.microsoft.com/office/drawing/2014/main" id="{E389105B-2EB8-E541-BDD0-86212FB1D038}"/>
              </a:ext>
            </a:extLst>
          </p:cNvPr>
          <p:cNvSpPr>
            <a:spLocks noGrp="1"/>
          </p:cNvSpPr>
          <p:nvPr>
            <p:ph idx="1"/>
          </p:nvPr>
        </p:nvSpPr>
        <p:spPr/>
        <p:txBody>
          <a:bodyPr/>
          <a:lstStyle/>
          <a:p>
            <a:r>
              <a:rPr lang="en-US" i="1" dirty="0"/>
              <a:t>Arbor – a morphologically-detailed neural network simulation library for contemporary high-performance computing architectures</a:t>
            </a:r>
            <a:r>
              <a:rPr lang="en-US" dirty="0"/>
              <a:t>, High Performance Computing for Neuroscience, PDP2019 (in review)</a:t>
            </a:r>
          </a:p>
          <a:p>
            <a:r>
              <a:rPr lang="en-US" dirty="0"/>
              <a:t>https://</a:t>
            </a:r>
            <a:r>
              <a:rPr lang="en-US" dirty="0" err="1"/>
              <a:t>github.com</a:t>
            </a:r>
            <a:r>
              <a:rPr lang="en-US" dirty="0"/>
              <a:t>/arbor-sim/arbor</a:t>
            </a:r>
          </a:p>
          <a:p>
            <a:r>
              <a:rPr lang="en-US" dirty="0"/>
              <a:t>https://</a:t>
            </a:r>
            <a:r>
              <a:rPr lang="en-US" dirty="0" err="1"/>
              <a:t>arbor.readthedocs.io</a:t>
            </a:r>
            <a:endParaRPr lang="en-US" dirty="0"/>
          </a:p>
        </p:txBody>
      </p:sp>
    </p:spTree>
    <p:extLst>
      <p:ext uri="{BB962C8B-B14F-4D97-AF65-F5344CB8AC3E}">
        <p14:creationId xmlns:p14="http://schemas.microsoft.com/office/powerpoint/2010/main" val="1757379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C0D7-B5D4-A246-ABFF-14B12B34BA8E}"/>
              </a:ext>
            </a:extLst>
          </p:cNvPr>
          <p:cNvSpPr>
            <a:spLocks noGrp="1"/>
          </p:cNvSpPr>
          <p:nvPr>
            <p:ph type="title"/>
          </p:nvPr>
        </p:nvSpPr>
        <p:spPr/>
        <p:txBody>
          <a:bodyPr/>
          <a:lstStyle/>
          <a:p>
            <a:r>
              <a:rPr lang="en-US" dirty="0"/>
              <a:t>BACKUP</a:t>
            </a:r>
          </a:p>
        </p:txBody>
      </p:sp>
      <p:sp>
        <p:nvSpPr>
          <p:cNvPr id="6" name="TextBox 5">
            <a:extLst>
              <a:ext uri="{FF2B5EF4-FFF2-40B4-BE49-F238E27FC236}">
                <a16:creationId xmlns:a16="http://schemas.microsoft.com/office/drawing/2014/main" id="{1BD83B42-2789-8049-8356-A8587E8EC27E}"/>
              </a:ext>
            </a:extLst>
          </p:cNvPr>
          <p:cNvSpPr txBox="1"/>
          <p:nvPr/>
        </p:nvSpPr>
        <p:spPr>
          <a:xfrm>
            <a:off x="2365829" y="6458857"/>
            <a:ext cx="184731" cy="443198"/>
          </a:xfrm>
          <a:prstGeom prst="rect">
            <a:avLst/>
          </a:prstGeom>
          <a:noFill/>
        </p:spPr>
        <p:txBody>
          <a:bodyPr wrap="none" rtlCol="0">
            <a:spAutoFit/>
          </a:bodyPr>
          <a:lstStyle/>
          <a:p>
            <a:pPr algn="l">
              <a:lnSpc>
                <a:spcPct val="95000"/>
              </a:lnSpc>
            </a:pPr>
            <a:endParaRPr lang="de-DE" sz="2400" dirty="0" err="1"/>
          </a:p>
        </p:txBody>
      </p:sp>
    </p:spTree>
    <p:extLst>
      <p:ext uri="{BB962C8B-B14F-4D97-AF65-F5344CB8AC3E}">
        <p14:creationId xmlns:p14="http://schemas.microsoft.com/office/powerpoint/2010/main" val="796003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08-1C36-D74B-8C4B-4315C12C121C}"/>
              </a:ext>
            </a:extLst>
          </p:cNvPr>
          <p:cNvSpPr>
            <a:spLocks noGrp="1"/>
          </p:cNvSpPr>
          <p:nvPr>
            <p:ph type="title"/>
          </p:nvPr>
        </p:nvSpPr>
        <p:spPr/>
        <p:txBody>
          <a:bodyPr/>
          <a:lstStyle/>
          <a:p>
            <a:r>
              <a:rPr lang="en-US" dirty="0"/>
              <a:t>Build and Install Arbor from source code</a:t>
            </a:r>
          </a:p>
        </p:txBody>
      </p:sp>
      <p:sp>
        <p:nvSpPr>
          <p:cNvPr id="8" name="Content Placeholder 2">
            <a:extLst>
              <a:ext uri="{FF2B5EF4-FFF2-40B4-BE49-F238E27FC236}">
                <a16:creationId xmlns:a16="http://schemas.microsoft.com/office/drawing/2014/main" id="{BF3339B5-1A94-874B-BB49-0D65B8523E77}"/>
              </a:ext>
            </a:extLst>
          </p:cNvPr>
          <p:cNvSpPr>
            <a:spLocks noGrp="1"/>
          </p:cNvSpPr>
          <p:nvPr>
            <p:ph idx="1"/>
          </p:nvPr>
        </p:nvSpPr>
        <p:spPr>
          <a:xfrm>
            <a:off x="371475" y="1563143"/>
            <a:ext cx="11449050" cy="4214255"/>
          </a:xfrm>
        </p:spPr>
        <p:txBody>
          <a:bodyPr>
            <a:normAutofit/>
          </a:bodyPr>
          <a:lstStyle/>
          <a:p>
            <a:pPr marL="0" indent="0">
              <a:buNone/>
            </a:pPr>
            <a:r>
              <a:rPr lang="en-US" sz="2000" dirty="0"/>
              <a:t>Follow steps to use Arbor`s python frontend:</a:t>
            </a:r>
          </a:p>
          <a:p>
            <a:pPr marL="514350" indent="-514350">
              <a:buFont typeface="+mj-lt"/>
              <a:buAutoNum type="arabicPeriod"/>
            </a:pPr>
            <a:r>
              <a:rPr lang="en-US" sz="2000" dirty="0"/>
              <a:t>Minimal requirements: </a:t>
            </a:r>
          </a:p>
          <a:p>
            <a:pPr lvl="2"/>
            <a:r>
              <a:rPr lang="en-US" sz="2000" dirty="0"/>
              <a:t>git </a:t>
            </a:r>
          </a:p>
          <a:p>
            <a:pPr lvl="2"/>
            <a:r>
              <a:rPr lang="en-US" sz="2000" dirty="0" err="1"/>
              <a:t>cmake</a:t>
            </a:r>
            <a:endParaRPr lang="en-US" sz="2000" dirty="0"/>
          </a:p>
          <a:p>
            <a:pPr lvl="2"/>
            <a:r>
              <a:rPr lang="en-US" sz="2000" dirty="0" err="1"/>
              <a:t>gcc</a:t>
            </a:r>
            <a:r>
              <a:rPr lang="en-US" sz="2000" dirty="0"/>
              <a:t> 6/ clang 4/ Apple clang 9</a:t>
            </a:r>
          </a:p>
          <a:p>
            <a:pPr lvl="2"/>
            <a:r>
              <a:rPr lang="en-US" sz="2000" dirty="0"/>
              <a:t>python</a:t>
            </a:r>
          </a:p>
          <a:p>
            <a:pPr lvl="2"/>
            <a:r>
              <a:rPr lang="en-US" sz="2000" dirty="0" err="1"/>
              <a:t>mpi</a:t>
            </a:r>
            <a:endParaRPr lang="en-US" sz="2000" dirty="0"/>
          </a:p>
        </p:txBody>
      </p:sp>
      <p:sp>
        <p:nvSpPr>
          <p:cNvPr id="9" name="Text Placeholder 3">
            <a:extLst>
              <a:ext uri="{FF2B5EF4-FFF2-40B4-BE49-F238E27FC236}">
                <a16:creationId xmlns:a16="http://schemas.microsoft.com/office/drawing/2014/main" id="{1DB9F307-D493-3B4D-A9C3-CB4AF0FC5E87}"/>
              </a:ext>
            </a:extLst>
          </p:cNvPr>
          <p:cNvSpPr>
            <a:spLocks noGrp="1"/>
          </p:cNvSpPr>
          <p:nvPr>
            <p:ph type="body" sz="quarter" idx="15"/>
          </p:nvPr>
        </p:nvSpPr>
        <p:spPr>
          <a:xfrm>
            <a:off x="358774" y="938786"/>
            <a:ext cx="11449049" cy="509994"/>
          </a:xfrm>
        </p:spPr>
        <p:txBody>
          <a:bodyPr/>
          <a:lstStyle/>
          <a:p>
            <a:r>
              <a:rPr lang="en-US" dirty="0"/>
              <a:t>Requirements</a:t>
            </a:r>
          </a:p>
        </p:txBody>
      </p:sp>
    </p:spTree>
    <p:extLst>
      <p:ext uri="{BB962C8B-B14F-4D97-AF65-F5344CB8AC3E}">
        <p14:creationId xmlns:p14="http://schemas.microsoft.com/office/powerpoint/2010/main" val="2830016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514350" indent="-514350">
              <a:buFont typeface="+mj-lt"/>
              <a:buAutoNum type="arabicPeriod"/>
            </a:pPr>
            <a:r>
              <a:rPr lang="en-US" dirty="0"/>
              <a:t>Load modules on Piz </a:t>
            </a:r>
            <a:r>
              <a:rPr lang="en-US" dirty="0" err="1"/>
              <a:t>Daint</a:t>
            </a:r>
            <a:endParaRPr lang="en-US" dirty="0"/>
          </a:p>
        </p:txBody>
      </p:sp>
      <p:pic>
        <p:nvPicPr>
          <p:cNvPr id="9" name="Picture 8">
            <a:extLst>
              <a:ext uri="{FF2B5EF4-FFF2-40B4-BE49-F238E27FC236}">
                <a16:creationId xmlns:a16="http://schemas.microsoft.com/office/drawing/2014/main" id="{DE90DEE5-9640-8645-A275-198A55F1D3EF}"/>
              </a:ext>
            </a:extLst>
          </p:cNvPr>
          <p:cNvPicPr>
            <a:picLocks noChangeAspect="1"/>
          </p:cNvPicPr>
          <p:nvPr/>
        </p:nvPicPr>
        <p:blipFill>
          <a:blip r:embed="rId2"/>
          <a:stretch>
            <a:fillRect/>
          </a:stretch>
        </p:blipFill>
        <p:spPr>
          <a:xfrm>
            <a:off x="1531329" y="1988840"/>
            <a:ext cx="9129341" cy="3960000"/>
          </a:xfrm>
          <a:prstGeom prst="rect">
            <a:avLst/>
          </a:prstGeom>
        </p:spPr>
      </p:pic>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Load modules</a:t>
            </a:r>
          </a:p>
        </p:txBody>
      </p:sp>
    </p:spTree>
    <p:extLst>
      <p:ext uri="{BB962C8B-B14F-4D97-AF65-F5344CB8AC3E}">
        <p14:creationId xmlns:p14="http://schemas.microsoft.com/office/powerpoint/2010/main" val="3640063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t>Clone Arbor`s source code</a:t>
            </a:r>
          </a:p>
          <a:p>
            <a:pPr lvl="1"/>
            <a:r>
              <a:rPr lang="en-US" dirty="0">
                <a:solidFill>
                  <a:schemeClr val="accent1"/>
                </a:solidFill>
                <a:latin typeface="Consolas" panose="020B0609020204030204" pitchFamily="49" charset="0"/>
                <a:cs typeface="Consolas" panose="020B0609020204030204" pitchFamily="49" charset="0"/>
              </a:rPr>
              <a:t>git clone https://</a:t>
            </a:r>
            <a:r>
              <a:rPr lang="en-US" dirty="0" err="1">
                <a:solidFill>
                  <a:schemeClr val="accent1"/>
                </a:solidFill>
                <a:latin typeface="Consolas" panose="020B0609020204030204" pitchFamily="49" charset="0"/>
                <a:cs typeface="Consolas" panose="020B0609020204030204" pitchFamily="49" charset="0"/>
              </a:rPr>
              <a:t>github.com</a:t>
            </a:r>
            <a:r>
              <a:rPr lang="en-US" dirty="0">
                <a:solidFill>
                  <a:schemeClr val="accent1"/>
                </a:solidFill>
                <a:latin typeface="Consolas" panose="020B0609020204030204" pitchFamily="49" charset="0"/>
                <a:cs typeface="Consolas" panose="020B0609020204030204" pitchFamily="49" charset="0"/>
              </a:rPr>
              <a:t>/arbor-sim/</a:t>
            </a:r>
            <a:r>
              <a:rPr lang="en-US" dirty="0" err="1">
                <a:solidFill>
                  <a:schemeClr val="accent1"/>
                </a:solidFill>
                <a:latin typeface="Consolas" panose="020B0609020204030204" pitchFamily="49" charset="0"/>
                <a:cs typeface="Consolas" panose="020B0609020204030204" pitchFamily="49" charset="0"/>
              </a:rPr>
              <a:t>arbor.git</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recurse</a:t>
            </a:r>
            <a:r>
              <a:rPr lang="en-US" dirty="0">
                <a:solidFill>
                  <a:schemeClr val="accent1"/>
                </a:solidFill>
                <a:latin typeface="Consolas" panose="020B0609020204030204" pitchFamily="49" charset="0"/>
                <a:cs typeface="Consolas" panose="020B0609020204030204" pitchFamily="49" charset="0"/>
              </a:rPr>
              <a:t>-submodules</a:t>
            </a:r>
          </a:p>
          <a:p>
            <a:pPr lvl="1"/>
            <a:r>
              <a:rPr lang="en-US" dirty="0">
                <a:solidFill>
                  <a:schemeClr val="accent1"/>
                </a:solidFill>
                <a:latin typeface="Consolas" panose="020B0609020204030204" pitchFamily="49" charset="0"/>
                <a:cs typeface="Consolas" panose="020B0609020204030204" pitchFamily="49" charset="0"/>
              </a:rPr>
              <a:t>cd arbor</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spTree>
    <p:extLst>
      <p:ext uri="{BB962C8B-B14F-4D97-AF65-F5344CB8AC3E}">
        <p14:creationId xmlns:p14="http://schemas.microsoft.com/office/powerpoint/2010/main" val="973366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2. Clone Arbor`s source code</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pic>
        <p:nvPicPr>
          <p:cNvPr id="6" name="Picture 5">
            <a:extLst>
              <a:ext uri="{FF2B5EF4-FFF2-40B4-BE49-F238E27FC236}">
                <a16:creationId xmlns:a16="http://schemas.microsoft.com/office/drawing/2014/main" id="{EFC314C6-7A52-A245-A6CC-899856AB88D8}"/>
              </a:ext>
            </a:extLst>
          </p:cNvPr>
          <p:cNvPicPr>
            <a:picLocks noChangeAspect="1"/>
          </p:cNvPicPr>
          <p:nvPr/>
        </p:nvPicPr>
        <p:blipFill>
          <a:blip r:embed="rId2"/>
          <a:stretch>
            <a:fillRect/>
          </a:stretch>
        </p:blipFill>
        <p:spPr>
          <a:xfrm>
            <a:off x="1525401" y="1989950"/>
            <a:ext cx="9141198" cy="3960000"/>
          </a:xfrm>
          <a:prstGeom prst="rect">
            <a:avLst/>
          </a:prstGeom>
        </p:spPr>
      </p:pic>
    </p:spTree>
    <p:extLst>
      <p:ext uri="{BB962C8B-B14F-4D97-AF65-F5344CB8AC3E}">
        <p14:creationId xmlns:p14="http://schemas.microsoft.com/office/powerpoint/2010/main" val="307570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t>Checkout python branch</a:t>
            </a:r>
          </a:p>
          <a:p>
            <a:pPr lvl="1"/>
            <a:r>
              <a:rPr lang="en-US" dirty="0">
                <a:solidFill>
                  <a:schemeClr val="accent1"/>
                </a:solidFill>
                <a:latin typeface="Consolas" panose="020B0609020204030204" pitchFamily="49" charset="0"/>
                <a:cs typeface="Consolas" panose="020B0609020204030204" pitchFamily="49" charset="0"/>
              </a:rPr>
              <a:t>git checkout python</a:t>
            </a:r>
          </a:p>
          <a:p>
            <a:pPr lvl="1"/>
            <a:r>
              <a:rPr lang="en-US" dirty="0">
                <a:solidFill>
                  <a:schemeClr val="accent1"/>
                </a:solidFill>
                <a:latin typeface="Consolas" panose="020B0609020204030204" pitchFamily="49" charset="0"/>
                <a:cs typeface="Consolas" panose="020B0609020204030204" pitchFamily="49" charset="0"/>
              </a:rPr>
              <a:t>git submodule update --</a:t>
            </a:r>
            <a:r>
              <a:rPr lang="en-US" dirty="0" err="1">
                <a:solidFill>
                  <a:schemeClr val="accent1"/>
                </a:solidFill>
                <a:latin typeface="Consolas" panose="020B0609020204030204" pitchFamily="49" charset="0"/>
                <a:cs typeface="Consolas" panose="020B0609020204030204" pitchFamily="49" charset="0"/>
              </a:rPr>
              <a:t>init</a:t>
            </a:r>
            <a:r>
              <a:rPr lang="en-US" dirty="0">
                <a:solidFill>
                  <a:schemeClr val="accent1"/>
                </a:solidFill>
                <a:latin typeface="Consolas" panose="020B0609020204030204" pitchFamily="49" charset="0"/>
                <a:cs typeface="Consolas" panose="020B0609020204030204" pitchFamily="49" charset="0"/>
              </a:rPr>
              <a:t> --recursive </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spTree>
    <p:extLst>
      <p:ext uri="{BB962C8B-B14F-4D97-AF65-F5344CB8AC3E}">
        <p14:creationId xmlns:p14="http://schemas.microsoft.com/office/powerpoint/2010/main" val="3544265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3. Switch to python branch and update submodules</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pic>
        <p:nvPicPr>
          <p:cNvPr id="6" name="Picture 5">
            <a:extLst>
              <a:ext uri="{FF2B5EF4-FFF2-40B4-BE49-F238E27FC236}">
                <a16:creationId xmlns:a16="http://schemas.microsoft.com/office/drawing/2014/main" id="{927C6CFE-B389-F44F-AB97-5F9ECBDE263A}"/>
              </a:ext>
            </a:extLst>
          </p:cNvPr>
          <p:cNvPicPr>
            <a:picLocks noChangeAspect="1"/>
          </p:cNvPicPr>
          <p:nvPr/>
        </p:nvPicPr>
        <p:blipFill>
          <a:blip r:embed="rId2"/>
          <a:stretch>
            <a:fillRect/>
          </a:stretch>
        </p:blipFill>
        <p:spPr>
          <a:xfrm>
            <a:off x="1504919" y="1989950"/>
            <a:ext cx="9156757" cy="3960000"/>
          </a:xfrm>
          <a:prstGeom prst="rect">
            <a:avLst/>
          </a:prstGeom>
        </p:spPr>
      </p:pic>
    </p:spTree>
    <p:extLst>
      <p:ext uri="{BB962C8B-B14F-4D97-AF65-F5344CB8AC3E}">
        <p14:creationId xmlns:p14="http://schemas.microsoft.com/office/powerpoint/2010/main" val="3597281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t>Prepare environment </a:t>
            </a:r>
          </a:p>
          <a:p>
            <a:pPr lvl="1"/>
            <a:r>
              <a:rPr lang="en-US" dirty="0" err="1">
                <a:solidFill>
                  <a:schemeClr val="accent1"/>
                </a:solidFill>
                <a:latin typeface="Consolas" panose="020B0609020204030204" pitchFamily="49" charset="0"/>
                <a:cs typeface="Consolas" panose="020B0609020204030204" pitchFamily="49" charset="0"/>
              </a:rPr>
              <a:t>mkdir</a:t>
            </a:r>
            <a:r>
              <a:rPr lang="en-US" dirty="0">
                <a:solidFill>
                  <a:schemeClr val="accent1"/>
                </a:solidFill>
                <a:latin typeface="Consolas" panose="020B0609020204030204" pitchFamily="49" charset="0"/>
                <a:cs typeface="Consolas" panose="020B0609020204030204" pitchFamily="49" charset="0"/>
              </a:rPr>
              <a:t> build; cd build</a:t>
            </a:r>
          </a:p>
          <a:p>
            <a:pPr lvl="1"/>
            <a:r>
              <a:rPr lang="en-US" dirty="0"/>
              <a:t>set </a:t>
            </a:r>
            <a:r>
              <a:rPr lang="en-US" dirty="0">
                <a:solidFill>
                  <a:schemeClr val="accent1"/>
                </a:solidFill>
                <a:latin typeface="Consolas" panose="020B0609020204030204" pitchFamily="49" charset="0"/>
                <a:cs typeface="Consolas" panose="020B0609020204030204" pitchFamily="49" charset="0"/>
              </a:rPr>
              <a:t>CC</a:t>
            </a:r>
            <a:r>
              <a:rPr lang="en-US" dirty="0"/>
              <a:t> and </a:t>
            </a:r>
            <a:r>
              <a:rPr lang="en-US" dirty="0">
                <a:solidFill>
                  <a:schemeClr val="accent1"/>
                </a:solidFill>
                <a:latin typeface="Consolas" panose="020B0609020204030204" pitchFamily="49" charset="0"/>
                <a:cs typeface="Consolas" panose="020B0609020204030204" pitchFamily="49" charset="0"/>
              </a:rPr>
              <a:t>CXX</a:t>
            </a:r>
          </a:p>
          <a:p>
            <a:pPr lvl="1"/>
            <a:r>
              <a:rPr lang="en-US" dirty="0"/>
              <a:t>set </a:t>
            </a:r>
            <a:r>
              <a:rPr lang="en-US" dirty="0">
                <a:solidFill>
                  <a:schemeClr val="accent1"/>
                </a:solidFill>
                <a:latin typeface="Consolas" panose="020B0609020204030204" pitchFamily="49" charset="0"/>
                <a:cs typeface="Consolas" panose="020B0609020204030204" pitchFamily="49" charset="0"/>
              </a:rPr>
              <a:t>PYTHONPATH</a:t>
            </a:r>
          </a:p>
          <a:p>
            <a:pPr lvl="1"/>
            <a:r>
              <a:rPr lang="en-US" dirty="0">
                <a:cs typeface="Consolas" panose="020B0609020204030204" pitchFamily="49" charset="0"/>
              </a:rPr>
              <a:t>set </a:t>
            </a:r>
            <a:r>
              <a:rPr lang="en-US" dirty="0">
                <a:solidFill>
                  <a:schemeClr val="accent1"/>
                </a:solidFill>
                <a:latin typeface="Consolas" panose="020B0609020204030204" pitchFamily="49" charset="0"/>
                <a:cs typeface="Consolas" panose="020B0609020204030204" pitchFamily="49" charset="0"/>
              </a:rPr>
              <a:t>CPATH</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spTree>
    <p:extLst>
      <p:ext uri="{BB962C8B-B14F-4D97-AF65-F5344CB8AC3E}">
        <p14:creationId xmlns:p14="http://schemas.microsoft.com/office/powerpoint/2010/main" val="985718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4. Prepare environment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pic>
        <p:nvPicPr>
          <p:cNvPr id="6" name="Picture 5">
            <a:extLst>
              <a:ext uri="{FF2B5EF4-FFF2-40B4-BE49-F238E27FC236}">
                <a16:creationId xmlns:a16="http://schemas.microsoft.com/office/drawing/2014/main" id="{998B43DB-408E-A744-A58A-61F7D3E97839}"/>
              </a:ext>
            </a:extLst>
          </p:cNvPr>
          <p:cNvPicPr>
            <a:picLocks noChangeAspect="1"/>
          </p:cNvPicPr>
          <p:nvPr/>
        </p:nvPicPr>
        <p:blipFill>
          <a:blip r:embed="rId2"/>
          <a:stretch>
            <a:fillRect/>
          </a:stretch>
        </p:blipFill>
        <p:spPr>
          <a:xfrm>
            <a:off x="1504919" y="1989950"/>
            <a:ext cx="9156757" cy="3960000"/>
          </a:xfrm>
          <a:prstGeom prst="rect">
            <a:avLst/>
          </a:prstGeom>
        </p:spPr>
      </p:pic>
    </p:spTree>
    <p:extLst>
      <p:ext uri="{BB962C8B-B14F-4D97-AF65-F5344CB8AC3E}">
        <p14:creationId xmlns:p14="http://schemas.microsoft.com/office/powerpoint/2010/main" val="1381039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Spawn a GPU with reservation of one node for one hour using Account std01 </a:t>
            </a:r>
            <a:endParaRPr lang="en-US" noProof="0" dirty="0">
              <a:cs typeface="Consolas" panose="020B0609020204030204" pitchFamily="49" charset="0"/>
            </a:endParaRPr>
          </a:p>
        </p:txBody>
      </p:sp>
      <p:sp>
        <p:nvSpPr>
          <p:cNvPr id="10" name="Rectangle 9">
            <a:extLst>
              <a:ext uri="{FF2B5EF4-FFF2-40B4-BE49-F238E27FC236}">
                <a16:creationId xmlns:a16="http://schemas.microsoft.com/office/drawing/2014/main" id="{3A331C44-FCEC-B446-A47A-36A9FCAEBE02}"/>
              </a:ext>
            </a:extLst>
          </p:cNvPr>
          <p:cNvSpPr/>
          <p:nvPr/>
        </p:nvSpPr>
        <p:spPr>
          <a:xfrm>
            <a:off x="6493066" y="938786"/>
            <a:ext cx="2448966" cy="296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2400" dirty="0" err="1"/>
          </a:p>
        </p:txBody>
      </p:sp>
      <p:grpSp>
        <p:nvGrpSpPr>
          <p:cNvPr id="12" name="Group 11">
            <a:extLst>
              <a:ext uri="{FF2B5EF4-FFF2-40B4-BE49-F238E27FC236}">
                <a16:creationId xmlns:a16="http://schemas.microsoft.com/office/drawing/2014/main" id="{0BCC0461-3551-D542-BEF3-B700E63C0215}"/>
              </a:ext>
            </a:extLst>
          </p:cNvPr>
          <p:cNvGrpSpPr/>
          <p:nvPr/>
        </p:nvGrpSpPr>
        <p:grpSpPr>
          <a:xfrm>
            <a:off x="1645919" y="1446163"/>
            <a:ext cx="8914811" cy="4680000"/>
            <a:chOff x="1645919" y="1446163"/>
            <a:chExt cx="8914811" cy="4680000"/>
          </a:xfrm>
        </p:grpSpPr>
        <p:pic>
          <p:nvPicPr>
            <p:cNvPr id="9" name="Picture 8">
              <a:extLst>
                <a:ext uri="{FF2B5EF4-FFF2-40B4-BE49-F238E27FC236}">
                  <a16:creationId xmlns:a16="http://schemas.microsoft.com/office/drawing/2014/main" id="{ADA46EA9-E296-8E43-BC05-C2A0F64CDBF5}"/>
                </a:ext>
              </a:extLst>
            </p:cNvPr>
            <p:cNvPicPr>
              <a:picLocks noChangeAspect="1"/>
            </p:cNvPicPr>
            <p:nvPr/>
          </p:nvPicPr>
          <p:blipFill rotWithShape="1">
            <a:blip r:embed="rId2"/>
            <a:srcRect l="447"/>
            <a:stretch/>
          </p:blipFill>
          <p:spPr>
            <a:xfrm>
              <a:off x="1645919" y="1446163"/>
              <a:ext cx="8914811"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B5054BFD-93BE-7145-876D-E9362303FF50}"/>
                </a:ext>
              </a:extLst>
            </p:cNvPr>
            <p:cNvSpPr/>
            <p:nvPr/>
          </p:nvSpPr>
          <p:spPr>
            <a:xfrm>
              <a:off x="6108004" y="4509120"/>
              <a:ext cx="36004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2400" dirty="0" err="1"/>
            </a:p>
          </p:txBody>
        </p:sp>
      </p:grpSp>
    </p:spTree>
    <p:extLst>
      <p:ext uri="{BB962C8B-B14F-4D97-AF65-F5344CB8AC3E}">
        <p14:creationId xmlns:p14="http://schemas.microsoft.com/office/powerpoint/2010/main" val="2704820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t>Build</a:t>
            </a:r>
          </a:p>
          <a:p>
            <a:pPr lvl="1"/>
            <a:r>
              <a:rPr lang="en-US" dirty="0" err="1">
                <a:solidFill>
                  <a:schemeClr val="accent1"/>
                </a:solidFill>
                <a:latin typeface="Consolas" panose="020B0609020204030204" pitchFamily="49" charset="0"/>
                <a:cs typeface="Consolas" panose="020B0609020204030204" pitchFamily="49" charset="0"/>
              </a:rPr>
              <a:t>cmake</a:t>
            </a:r>
            <a:r>
              <a:rPr lang="en-US" dirty="0">
                <a:solidFill>
                  <a:schemeClr val="accent1"/>
                </a:solidFill>
                <a:latin typeface="Consolas" panose="020B0609020204030204" pitchFamily="49" charset="0"/>
                <a:cs typeface="Consolas" panose="020B0609020204030204" pitchFamily="49" charset="0"/>
              </a:rPr>
              <a:t> ..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-DARB_WITH_MPI=ON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-DARB_WITH_PYTHON=ON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-DARB_WITH_GPU=ON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-DCMAKE_INSTALL_PREFIX=$HOME/training/installation/arbor</a:t>
            </a:r>
          </a:p>
          <a:p>
            <a:pPr lvl="1"/>
            <a:r>
              <a:rPr lang="en-US" dirty="0">
                <a:solidFill>
                  <a:schemeClr val="accent1"/>
                </a:solidFill>
                <a:latin typeface="Consolas" panose="020B0609020204030204" pitchFamily="49" charset="0"/>
                <a:cs typeface="Consolas" panose="020B0609020204030204" pitchFamily="49" charset="0"/>
              </a:rPr>
              <a:t>make -j8</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spTree>
    <p:extLst>
      <p:ext uri="{BB962C8B-B14F-4D97-AF65-F5344CB8AC3E}">
        <p14:creationId xmlns:p14="http://schemas.microsoft.com/office/powerpoint/2010/main" val="3896736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6" name="Picture 5">
            <a:extLst>
              <a:ext uri="{FF2B5EF4-FFF2-40B4-BE49-F238E27FC236}">
                <a16:creationId xmlns:a16="http://schemas.microsoft.com/office/drawing/2014/main" id="{7D92BC92-14A8-1543-AFED-FBE1E414ABB6}"/>
              </a:ext>
            </a:extLst>
          </p:cNvPr>
          <p:cNvPicPr>
            <a:picLocks noChangeAspect="1"/>
          </p:cNvPicPr>
          <p:nvPr/>
        </p:nvPicPr>
        <p:blipFill>
          <a:blip r:embed="rId2"/>
          <a:stretch>
            <a:fillRect/>
          </a:stretch>
        </p:blipFill>
        <p:spPr>
          <a:xfrm>
            <a:off x="1517621" y="1989950"/>
            <a:ext cx="9156757" cy="3960000"/>
          </a:xfrm>
          <a:prstGeom prst="rect">
            <a:avLst/>
          </a:prstGeom>
        </p:spPr>
      </p:pic>
    </p:spTree>
    <p:extLst>
      <p:ext uri="{BB962C8B-B14F-4D97-AF65-F5344CB8AC3E}">
        <p14:creationId xmlns:p14="http://schemas.microsoft.com/office/powerpoint/2010/main" val="3923355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7" name="Picture 6">
            <a:extLst>
              <a:ext uri="{FF2B5EF4-FFF2-40B4-BE49-F238E27FC236}">
                <a16:creationId xmlns:a16="http://schemas.microsoft.com/office/drawing/2014/main" id="{4BD27526-035D-4E4B-AAC5-8DC0A56C8719}"/>
              </a:ext>
            </a:extLst>
          </p:cNvPr>
          <p:cNvPicPr>
            <a:picLocks noChangeAspect="1"/>
          </p:cNvPicPr>
          <p:nvPr/>
        </p:nvPicPr>
        <p:blipFill>
          <a:blip r:embed="rId2"/>
          <a:stretch>
            <a:fillRect/>
          </a:stretch>
        </p:blipFill>
        <p:spPr>
          <a:xfrm>
            <a:off x="1513475" y="1997292"/>
            <a:ext cx="9172410" cy="3960000"/>
          </a:xfrm>
          <a:prstGeom prst="rect">
            <a:avLst/>
          </a:prstGeom>
        </p:spPr>
      </p:pic>
    </p:spTree>
    <p:extLst>
      <p:ext uri="{BB962C8B-B14F-4D97-AF65-F5344CB8AC3E}">
        <p14:creationId xmlns:p14="http://schemas.microsoft.com/office/powerpoint/2010/main" val="3039879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t>Install</a:t>
            </a:r>
          </a:p>
          <a:p>
            <a:pPr lvl="1"/>
            <a:r>
              <a:rPr lang="en-US" dirty="0">
                <a:solidFill>
                  <a:schemeClr val="accent1"/>
                </a:solidFill>
                <a:latin typeface="Consolas" panose="020B0609020204030204" pitchFamily="49" charset="0"/>
                <a:cs typeface="Consolas" panose="020B0609020204030204" pitchFamily="49" charset="0"/>
              </a:rPr>
              <a:t>make install</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spTree>
    <p:extLst>
      <p:ext uri="{BB962C8B-B14F-4D97-AF65-F5344CB8AC3E}">
        <p14:creationId xmlns:p14="http://schemas.microsoft.com/office/powerpoint/2010/main" val="2921877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6. Install</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pic>
        <p:nvPicPr>
          <p:cNvPr id="6" name="Picture 5">
            <a:extLst>
              <a:ext uri="{FF2B5EF4-FFF2-40B4-BE49-F238E27FC236}">
                <a16:creationId xmlns:a16="http://schemas.microsoft.com/office/drawing/2014/main" id="{4B7900A4-BEF6-E14E-A6AE-B121CB47A725}"/>
              </a:ext>
            </a:extLst>
          </p:cNvPr>
          <p:cNvPicPr>
            <a:picLocks noChangeAspect="1"/>
          </p:cNvPicPr>
          <p:nvPr/>
        </p:nvPicPr>
        <p:blipFill>
          <a:blip r:embed="rId2"/>
          <a:stretch>
            <a:fillRect/>
          </a:stretch>
        </p:blipFill>
        <p:spPr>
          <a:xfrm>
            <a:off x="1510865" y="1989950"/>
            <a:ext cx="9144865" cy="3960000"/>
          </a:xfrm>
          <a:prstGeom prst="rect">
            <a:avLst/>
          </a:prstGeom>
        </p:spPr>
      </p:pic>
    </p:spTree>
    <p:extLst>
      <p:ext uri="{BB962C8B-B14F-4D97-AF65-F5344CB8AC3E}">
        <p14:creationId xmlns:p14="http://schemas.microsoft.com/office/powerpoint/2010/main" val="1494631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solidFill>
                  <a:schemeClr val="tx1">
                    <a:lumMod val="50000"/>
                    <a:lumOff val="50000"/>
                  </a:schemeClr>
                </a:solidFill>
              </a:rPr>
              <a:t>Install</a:t>
            </a:r>
          </a:p>
          <a:p>
            <a:pPr marL="514350" indent="-514350">
              <a:buFont typeface="+mj-lt"/>
              <a:buAutoNum type="arabicPeriod"/>
            </a:pPr>
            <a:r>
              <a:rPr lang="en-US" dirty="0"/>
              <a:t>Test</a:t>
            </a:r>
          </a:p>
          <a:p>
            <a:r>
              <a:rPr lang="en-US" dirty="0" err="1">
                <a:solidFill>
                  <a:schemeClr val="accent1"/>
                </a:solidFill>
                <a:latin typeface="Consolas" panose="020B0609020204030204" pitchFamily="49" charset="0"/>
                <a:cs typeface="Consolas" panose="020B0609020204030204" pitchFamily="49" charset="0"/>
              </a:rPr>
              <a:t>salloc</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Cgpu</a:t>
            </a:r>
            <a:r>
              <a:rPr lang="en-US" dirty="0">
                <a:solidFill>
                  <a:schemeClr val="accent1"/>
                </a:solidFill>
                <a:latin typeface="Consolas" panose="020B0609020204030204" pitchFamily="49" charset="0"/>
                <a:cs typeface="Consolas" panose="020B0609020204030204" pitchFamily="49" charset="0"/>
              </a:rPr>
              <a:t> -N 4 -t 60</a:t>
            </a:r>
          </a:p>
          <a:p>
            <a:r>
              <a:rPr lang="en-US" dirty="0" err="1">
                <a:solidFill>
                  <a:schemeClr val="accent1"/>
                </a:solidFill>
                <a:latin typeface="Consolas" panose="020B0609020204030204" pitchFamily="49" charset="0"/>
                <a:cs typeface="Consolas" panose="020B0609020204030204" pitchFamily="49" charset="0"/>
              </a:rPr>
              <a:t>srun</a:t>
            </a:r>
            <a:r>
              <a:rPr lang="en-US" dirty="0">
                <a:solidFill>
                  <a:schemeClr val="accent1"/>
                </a:solidFill>
                <a:latin typeface="Consolas" panose="020B0609020204030204" pitchFamily="49" charset="0"/>
                <a:cs typeface="Consolas" panose="020B0609020204030204" pitchFamily="49" charset="0"/>
              </a:rPr>
              <a:t> -n 4 ./bin/unit</a:t>
            </a:r>
            <a:endParaRPr lang="en-US" dirty="0">
              <a:solidFill>
                <a:schemeClr val="accent1"/>
              </a:solidFill>
            </a:endParaRPr>
          </a:p>
          <a:p>
            <a:pPr marL="514350" indent="-514350">
              <a:buFont typeface="+mj-lt"/>
              <a:buAutoNum type="arabicPeriod"/>
            </a:pPr>
            <a:endParaRPr lang="en-US" dirty="0"/>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spTree>
    <p:extLst>
      <p:ext uri="{BB962C8B-B14F-4D97-AF65-F5344CB8AC3E}">
        <p14:creationId xmlns:p14="http://schemas.microsoft.com/office/powerpoint/2010/main" val="3449415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7. Test – get allocation (e.g. GPU, 4 nodes) and start unit test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pic>
        <p:nvPicPr>
          <p:cNvPr id="6" name="Picture 5">
            <a:extLst>
              <a:ext uri="{FF2B5EF4-FFF2-40B4-BE49-F238E27FC236}">
                <a16:creationId xmlns:a16="http://schemas.microsoft.com/office/drawing/2014/main" id="{E84BABE1-2E10-F148-BAC4-93AB1BBC0BB9}"/>
              </a:ext>
            </a:extLst>
          </p:cNvPr>
          <p:cNvPicPr>
            <a:picLocks noChangeAspect="1"/>
          </p:cNvPicPr>
          <p:nvPr/>
        </p:nvPicPr>
        <p:blipFill>
          <a:blip r:embed="rId3"/>
          <a:stretch>
            <a:fillRect/>
          </a:stretch>
        </p:blipFill>
        <p:spPr>
          <a:xfrm>
            <a:off x="1511675" y="1989950"/>
            <a:ext cx="9168649" cy="3960000"/>
          </a:xfrm>
          <a:prstGeom prst="rect">
            <a:avLst/>
          </a:prstGeom>
        </p:spPr>
      </p:pic>
    </p:spTree>
    <p:extLst>
      <p:ext uri="{BB962C8B-B14F-4D97-AF65-F5344CB8AC3E}">
        <p14:creationId xmlns:p14="http://schemas.microsoft.com/office/powerpoint/2010/main" val="1379036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4D4D-EEF2-7C4C-A9C4-46A0427AA517}"/>
              </a:ext>
            </a:extLst>
          </p:cNvPr>
          <p:cNvSpPr>
            <a:spLocks noGrp="1"/>
          </p:cNvSpPr>
          <p:nvPr>
            <p:ph type="title"/>
          </p:nvPr>
        </p:nvSpPr>
        <p:spPr/>
        <p:txBody>
          <a:bodyPr/>
          <a:lstStyle/>
          <a:p>
            <a:r>
              <a:rPr lang="en-US" noProof="0" dirty="0"/>
              <a:t>Preparation</a:t>
            </a:r>
          </a:p>
        </p:txBody>
      </p:sp>
      <p:sp>
        <p:nvSpPr>
          <p:cNvPr id="4" name="Text Placeholder 3">
            <a:extLst>
              <a:ext uri="{FF2B5EF4-FFF2-40B4-BE49-F238E27FC236}">
                <a16:creationId xmlns:a16="http://schemas.microsoft.com/office/drawing/2014/main" id="{F4FE28B6-F8C6-4547-925E-60017E0DF550}"/>
              </a:ext>
            </a:extLst>
          </p:cNvPr>
          <p:cNvSpPr>
            <a:spLocks noGrp="1"/>
          </p:cNvSpPr>
          <p:nvPr>
            <p:ph type="body" sz="quarter" idx="15"/>
          </p:nvPr>
        </p:nvSpPr>
        <p:spPr/>
        <p:txBody>
          <a:bodyPr/>
          <a:lstStyle/>
          <a:p>
            <a:r>
              <a:rPr lang="en-US" noProof="0" dirty="0"/>
              <a:t>Log in to trainings account on Ela via </a:t>
            </a:r>
            <a:r>
              <a:rPr lang="en-US" noProof="0" dirty="0" err="1"/>
              <a:t>ssh</a:t>
            </a:r>
            <a:r>
              <a:rPr lang="en-US" noProof="0" dirty="0"/>
              <a:t> </a:t>
            </a:r>
            <a:r>
              <a:rPr lang="en-US" noProof="0" dirty="0" err="1"/>
              <a:t>ela.cscs.ch</a:t>
            </a:r>
            <a:r>
              <a:rPr lang="en-US" noProof="0" dirty="0"/>
              <a:t> and then on </a:t>
            </a:r>
            <a:r>
              <a:rPr lang="en-US" noProof="0" dirty="0" err="1"/>
              <a:t>Daint</a:t>
            </a:r>
            <a:r>
              <a:rPr lang="en-US" noProof="0" dirty="0"/>
              <a:t> via </a:t>
            </a:r>
            <a:r>
              <a:rPr lang="en-US" noProof="0" dirty="0" err="1"/>
              <a:t>ssh</a:t>
            </a:r>
            <a:r>
              <a:rPr lang="en-US" noProof="0" dirty="0"/>
              <a:t> </a:t>
            </a:r>
            <a:r>
              <a:rPr lang="en-US" noProof="0" dirty="0" err="1"/>
              <a:t>daint</a:t>
            </a:r>
            <a:r>
              <a:rPr lang="en-US" noProof="0" dirty="0"/>
              <a:t> and cd to Arbor</a:t>
            </a:r>
          </a:p>
        </p:txBody>
      </p:sp>
      <p:pic>
        <p:nvPicPr>
          <p:cNvPr id="3" name="Picture 2">
            <a:extLst>
              <a:ext uri="{FF2B5EF4-FFF2-40B4-BE49-F238E27FC236}">
                <a16:creationId xmlns:a16="http://schemas.microsoft.com/office/drawing/2014/main" id="{175B780D-49C7-D541-90E5-FDE3EC330E35}"/>
              </a:ext>
            </a:extLst>
          </p:cNvPr>
          <p:cNvPicPr>
            <a:picLocks noChangeAspect="1"/>
          </p:cNvPicPr>
          <p:nvPr/>
        </p:nvPicPr>
        <p:blipFill>
          <a:blip r:embed="rId2"/>
          <a:stretch>
            <a:fillRect/>
          </a:stretch>
        </p:blipFill>
        <p:spPr>
          <a:xfrm>
            <a:off x="1652083" y="1446163"/>
            <a:ext cx="8887834"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7881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CEB9-24E5-7B48-8DBA-C8212D398F83}"/>
              </a:ext>
            </a:extLst>
          </p:cNvPr>
          <p:cNvSpPr>
            <a:spLocks noGrp="1"/>
          </p:cNvSpPr>
          <p:nvPr>
            <p:ph type="title"/>
          </p:nvPr>
        </p:nvSpPr>
        <p:spPr/>
        <p:txBody>
          <a:bodyPr/>
          <a:lstStyle/>
          <a:p>
            <a:r>
              <a:rPr lang="en-US" noProof="0" dirty="0"/>
              <a:t>ORGANIZATION and work-flow</a:t>
            </a:r>
          </a:p>
        </p:txBody>
      </p:sp>
      <p:sp>
        <p:nvSpPr>
          <p:cNvPr id="3" name="Content Placeholder 2">
            <a:extLst>
              <a:ext uri="{FF2B5EF4-FFF2-40B4-BE49-F238E27FC236}">
                <a16:creationId xmlns:a16="http://schemas.microsoft.com/office/drawing/2014/main" id="{2D4A6ABC-0916-374D-BA22-86B9403D440D}"/>
              </a:ext>
            </a:extLst>
          </p:cNvPr>
          <p:cNvSpPr>
            <a:spLocks noGrp="1"/>
          </p:cNvSpPr>
          <p:nvPr>
            <p:ph idx="1"/>
          </p:nvPr>
        </p:nvSpPr>
        <p:spPr/>
        <p:txBody>
          <a:bodyPr/>
          <a:lstStyle/>
          <a:p>
            <a:pPr marL="0" indent="0">
              <a:buNone/>
            </a:pPr>
            <a:r>
              <a:rPr lang="en-US" noProof="0" dirty="0"/>
              <a:t>Structure:</a:t>
            </a:r>
          </a:p>
          <a:p>
            <a:r>
              <a:rPr lang="en-US" noProof="0" dirty="0"/>
              <a:t>On your training account, go to:</a:t>
            </a:r>
          </a:p>
          <a:p>
            <a:pPr lvl="1"/>
            <a:r>
              <a:rPr lang="en-US" noProof="0" dirty="0" err="1">
                <a:solidFill>
                  <a:schemeClr val="accent1"/>
                </a:solidFill>
                <a:latin typeface="Consolas" panose="020B0609020204030204" pitchFamily="49" charset="0"/>
                <a:cs typeface="Consolas" panose="020B0609020204030204" pitchFamily="49" charset="0"/>
              </a:rPr>
              <a:t>HPAC_training</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sym typeface="Wingdings" pitchFamily="2" charset="2"/>
              </a:rPr>
              <a:t> </a:t>
            </a:r>
            <a:r>
              <a:rPr lang="en-US" noProof="0" dirty="0">
                <a:solidFill>
                  <a:schemeClr val="accent1"/>
                </a:solidFill>
                <a:latin typeface="Consolas" panose="020B0609020204030204" pitchFamily="49" charset="0"/>
                <a:cs typeface="Consolas" panose="020B0609020204030204" pitchFamily="49" charset="0"/>
              </a:rPr>
              <a:t>Arbor</a:t>
            </a:r>
          </a:p>
          <a:p>
            <a:pPr lvl="1"/>
            <a:r>
              <a:rPr lang="en-US" dirty="0">
                <a:solidFill>
                  <a:schemeClr val="accent1"/>
                </a:solidFill>
                <a:latin typeface="Consolas" panose="020B0609020204030204" pitchFamily="49" charset="0"/>
                <a:cs typeface="Consolas" panose="020B0609020204030204" pitchFamily="49" charset="0"/>
              </a:rPr>
              <a:t>h</a:t>
            </a:r>
            <a:r>
              <a:rPr lang="en-US" noProof="0" dirty="0" err="1">
                <a:solidFill>
                  <a:schemeClr val="accent1"/>
                </a:solidFill>
                <a:latin typeface="Consolas" panose="020B0609020204030204" pitchFamily="49" charset="0"/>
                <a:cs typeface="Consolas" panose="020B0609020204030204" pitchFamily="49" charset="0"/>
              </a:rPr>
              <a:t>andson</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sym typeface="Wingdings" pitchFamily="2" charset="2"/>
              </a:rPr>
              <a:t> </a:t>
            </a:r>
            <a:r>
              <a:rPr lang="en-US" noProof="0" dirty="0">
                <a:solidFill>
                  <a:schemeClr val="accent1"/>
                </a:solidFill>
                <a:latin typeface="Consolas" panose="020B0609020204030204" pitchFamily="49" charset="0"/>
                <a:cs typeface="Consolas" panose="020B0609020204030204" pitchFamily="49" charset="0"/>
              </a:rPr>
              <a:t>exercises</a:t>
            </a:r>
          </a:p>
          <a:p>
            <a:pPr lvl="1"/>
            <a:r>
              <a:rPr lang="en-US" noProof="0" dirty="0">
                <a:solidFill>
                  <a:schemeClr val="accent1"/>
                </a:solidFill>
                <a:latin typeface="Consolas" panose="020B0609020204030204" pitchFamily="49" charset="0"/>
                <a:cs typeface="Consolas" panose="020B0609020204030204" pitchFamily="49" charset="0"/>
              </a:rPr>
              <a:t>0X_exercise </a:t>
            </a:r>
            <a:r>
              <a:rPr lang="en-US" noProof="0" dirty="0">
                <a:cs typeface="Consolas" panose="020B0609020204030204" pitchFamily="49" charset="0"/>
              </a:rPr>
              <a:t>(where X is the exercise number 1-4)</a:t>
            </a:r>
          </a:p>
          <a:p>
            <a:r>
              <a:rPr lang="en-US" noProof="0" dirty="0">
                <a:cs typeface="Consolas" panose="020B0609020204030204" pitchFamily="49" charset="0"/>
              </a:rPr>
              <a:t>Here, you find a python script with your </a:t>
            </a:r>
            <a:r>
              <a:rPr lang="en-US" dirty="0">
                <a:solidFill>
                  <a:schemeClr val="accent1"/>
                </a:solidFill>
                <a:latin typeface="Consolas" panose="020B0609020204030204" pitchFamily="49" charset="0"/>
                <a:cs typeface="Consolas" panose="020B0609020204030204" pitchFamily="49" charset="0"/>
              </a:rPr>
              <a:t>#TODO#</a:t>
            </a:r>
          </a:p>
          <a:p>
            <a:r>
              <a:rPr lang="en-US" noProof="0" dirty="0">
                <a:cs typeface="Consolas" panose="020B0609020204030204" pitchFamily="49" charset="0"/>
              </a:rPr>
              <a:t>Each exercise builds up on the previous exercise</a:t>
            </a:r>
          </a:p>
          <a:p>
            <a:pPr lvl="1"/>
            <a:r>
              <a:rPr lang="en-US" noProof="0" dirty="0">
                <a:cs typeface="Consolas" panose="020B0609020204030204" pitchFamily="49" charset="0"/>
              </a:rPr>
              <a:t>Work on your TODO`s and save your solution to the next exercise folder</a:t>
            </a:r>
          </a:p>
          <a:p>
            <a:pPr lvl="1"/>
            <a:r>
              <a:rPr lang="en-US" noProof="0" dirty="0">
                <a:cs typeface="Consolas" panose="020B0609020204030204" pitchFamily="49" charset="0"/>
              </a:rPr>
              <a:t>In case your solution does not work (after really trying and asking tutors), </a:t>
            </a:r>
            <a:br>
              <a:rPr lang="en-US" noProof="0" dirty="0">
                <a:cs typeface="Consolas" panose="020B0609020204030204" pitchFamily="49" charset="0"/>
              </a:rPr>
            </a:br>
            <a:r>
              <a:rPr lang="en-US" noProof="0" dirty="0">
                <a:cs typeface="Consolas" panose="020B0609020204030204" pitchFamily="49" charset="0"/>
              </a:rPr>
              <a:t>use provided script in next exercise</a:t>
            </a:r>
          </a:p>
        </p:txBody>
      </p:sp>
      <p:sp>
        <p:nvSpPr>
          <p:cNvPr id="4" name="Text Placeholder 3">
            <a:extLst>
              <a:ext uri="{FF2B5EF4-FFF2-40B4-BE49-F238E27FC236}">
                <a16:creationId xmlns:a16="http://schemas.microsoft.com/office/drawing/2014/main" id="{1B514855-CB48-F641-923E-C404E980F79D}"/>
              </a:ext>
            </a:extLst>
          </p:cNvPr>
          <p:cNvSpPr>
            <a:spLocks noGrp="1"/>
          </p:cNvSpPr>
          <p:nvPr>
            <p:ph type="body" sz="quarter" idx="15"/>
          </p:nvPr>
        </p:nvSpPr>
        <p:spPr/>
        <p:txBody>
          <a:bodyPr/>
          <a:lstStyle/>
          <a:p>
            <a:r>
              <a:rPr lang="en-US" noProof="0" dirty="0"/>
              <a:t>4 tasks, each dependent on the previous</a:t>
            </a:r>
          </a:p>
        </p:txBody>
      </p:sp>
      <p:pic>
        <p:nvPicPr>
          <p:cNvPr id="9" name="Picture 8">
            <a:extLst>
              <a:ext uri="{FF2B5EF4-FFF2-40B4-BE49-F238E27FC236}">
                <a16:creationId xmlns:a16="http://schemas.microsoft.com/office/drawing/2014/main" id="{B16881CF-B889-B349-88C9-A7059471575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976320" y="1772816"/>
            <a:ext cx="2468758" cy="2468758"/>
          </a:xfrm>
          <a:prstGeom prst="rect">
            <a:avLst/>
          </a:prstGeom>
        </p:spPr>
      </p:pic>
      <p:sp>
        <p:nvSpPr>
          <p:cNvPr id="10" name="TextBox 9">
            <a:extLst>
              <a:ext uri="{FF2B5EF4-FFF2-40B4-BE49-F238E27FC236}">
                <a16:creationId xmlns:a16="http://schemas.microsoft.com/office/drawing/2014/main" id="{A9D7B08E-6AC2-394C-8305-C7BD0C4E9E7C}"/>
              </a:ext>
            </a:extLst>
          </p:cNvPr>
          <p:cNvSpPr txBox="1"/>
          <p:nvPr/>
        </p:nvSpPr>
        <p:spPr>
          <a:xfrm>
            <a:off x="10210699" y="5541947"/>
            <a:ext cx="1746142" cy="227028"/>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3558673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ORGANIZATION and work-flow</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4 tasks, each dependent on the previous</a:t>
            </a:r>
          </a:p>
        </p:txBody>
      </p:sp>
      <p:pic>
        <p:nvPicPr>
          <p:cNvPr id="3" name="Picture 2">
            <a:extLst>
              <a:ext uri="{FF2B5EF4-FFF2-40B4-BE49-F238E27FC236}">
                <a16:creationId xmlns:a16="http://schemas.microsoft.com/office/drawing/2014/main" id="{41C974F8-0773-B546-8595-D3497AFCC6C3}"/>
              </a:ext>
            </a:extLst>
          </p:cNvPr>
          <p:cNvPicPr>
            <a:picLocks noChangeAspect="1"/>
          </p:cNvPicPr>
          <p:nvPr/>
        </p:nvPicPr>
        <p:blipFill>
          <a:blip r:embed="rId2"/>
          <a:stretch>
            <a:fillRect/>
          </a:stretch>
        </p:blipFill>
        <p:spPr>
          <a:xfrm>
            <a:off x="1638030" y="1433603"/>
            <a:ext cx="8954260"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6887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56AC3-472C-CE44-B59A-DCE1A9382B4A}"/>
              </a:ext>
            </a:extLst>
          </p:cNvPr>
          <p:cNvPicPr>
            <a:picLocks noChangeAspect="1"/>
          </p:cNvPicPr>
          <p:nvPr/>
        </p:nvPicPr>
        <p:blipFill>
          <a:blip r:embed="rId3"/>
          <a:stretch>
            <a:fillRect/>
          </a:stretch>
        </p:blipFill>
        <p:spPr>
          <a:xfrm>
            <a:off x="1645391" y="1446163"/>
            <a:ext cx="8953653"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Easy to use</a:t>
            </a:r>
          </a:p>
        </p:txBody>
      </p:sp>
      <p:cxnSp>
        <p:nvCxnSpPr>
          <p:cNvPr id="8" name="Straight Arrow Connector 7">
            <a:extLst>
              <a:ext uri="{FF2B5EF4-FFF2-40B4-BE49-F238E27FC236}">
                <a16:creationId xmlns:a16="http://schemas.microsoft.com/office/drawing/2014/main" id="{2FF45513-DBD1-7C45-96A5-D5CE08E7AB65}"/>
              </a:ext>
            </a:extLst>
          </p:cNvPr>
          <p:cNvCxnSpPr>
            <a:cxnSpLocks/>
            <a:stCxn id="12" idx="3"/>
          </p:cNvCxnSpPr>
          <p:nvPr/>
        </p:nvCxnSpPr>
        <p:spPr>
          <a:xfrm flipV="1">
            <a:off x="1979188" y="2986389"/>
            <a:ext cx="588420" cy="110309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4099290-D2D0-3244-B9E5-7B1EFEEDD638}"/>
              </a:ext>
            </a:extLst>
          </p:cNvPr>
          <p:cNvSpPr/>
          <p:nvPr/>
        </p:nvSpPr>
        <p:spPr>
          <a:xfrm>
            <a:off x="498832" y="3873459"/>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Insert </a:t>
            </a:r>
            <a:r>
              <a:rPr lang="de-DE" sz="2000" dirty="0" err="1"/>
              <a:t>cell</a:t>
            </a:r>
            <a:endParaRPr lang="de-DE" sz="2000" dirty="0"/>
          </a:p>
        </p:txBody>
      </p:sp>
      <p:cxnSp>
        <p:nvCxnSpPr>
          <p:cNvPr id="14" name="Straight Arrow Connector 13">
            <a:extLst>
              <a:ext uri="{FF2B5EF4-FFF2-40B4-BE49-F238E27FC236}">
                <a16:creationId xmlns:a16="http://schemas.microsoft.com/office/drawing/2014/main" id="{38183004-710A-2E4B-A3F0-12364F63CB0A}"/>
              </a:ext>
            </a:extLst>
          </p:cNvPr>
          <p:cNvCxnSpPr>
            <a:cxnSpLocks/>
            <a:stCxn id="15" idx="3"/>
          </p:cNvCxnSpPr>
          <p:nvPr/>
        </p:nvCxnSpPr>
        <p:spPr>
          <a:xfrm>
            <a:off x="1351135" y="2279590"/>
            <a:ext cx="712417" cy="650183"/>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4F11EC5-805F-5E4E-AB22-F813A89F6AC5}"/>
              </a:ext>
            </a:extLst>
          </p:cNvPr>
          <p:cNvSpPr/>
          <p:nvPr/>
        </p:nvSpPr>
        <p:spPr>
          <a:xfrm>
            <a:off x="559047" y="2063566"/>
            <a:ext cx="792088"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Save</a:t>
            </a:r>
          </a:p>
        </p:txBody>
      </p:sp>
      <p:cxnSp>
        <p:nvCxnSpPr>
          <p:cNvPr id="18" name="Straight Arrow Connector 17">
            <a:extLst>
              <a:ext uri="{FF2B5EF4-FFF2-40B4-BE49-F238E27FC236}">
                <a16:creationId xmlns:a16="http://schemas.microsoft.com/office/drawing/2014/main" id="{16AFBF15-086B-4040-A45E-D6146D0A2BD4}"/>
              </a:ext>
            </a:extLst>
          </p:cNvPr>
          <p:cNvCxnSpPr>
            <a:cxnSpLocks/>
            <a:stCxn id="19" idx="0"/>
          </p:cNvCxnSpPr>
          <p:nvPr/>
        </p:nvCxnSpPr>
        <p:spPr>
          <a:xfrm flipV="1">
            <a:off x="4128736" y="3031038"/>
            <a:ext cx="0" cy="2065175"/>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16FCA6-8402-1249-8F3C-E4379D68C0F4}"/>
              </a:ext>
            </a:extLst>
          </p:cNvPr>
          <p:cNvSpPr/>
          <p:nvPr/>
        </p:nvSpPr>
        <p:spPr>
          <a:xfrm>
            <a:off x="3388558" y="5096213"/>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Move </a:t>
            </a:r>
            <a:r>
              <a:rPr lang="de-DE" sz="2000" dirty="0" err="1"/>
              <a:t>cell</a:t>
            </a:r>
            <a:endParaRPr lang="de-DE" sz="2000" dirty="0"/>
          </a:p>
        </p:txBody>
      </p:sp>
      <p:cxnSp>
        <p:nvCxnSpPr>
          <p:cNvPr id="21" name="Straight Arrow Connector 20">
            <a:extLst>
              <a:ext uri="{FF2B5EF4-FFF2-40B4-BE49-F238E27FC236}">
                <a16:creationId xmlns:a16="http://schemas.microsoft.com/office/drawing/2014/main" id="{569ED231-85B5-CA4D-AFE5-F964D202A4CD}"/>
              </a:ext>
            </a:extLst>
          </p:cNvPr>
          <p:cNvCxnSpPr>
            <a:cxnSpLocks/>
            <a:stCxn id="22" idx="0"/>
          </p:cNvCxnSpPr>
          <p:nvPr/>
        </p:nvCxnSpPr>
        <p:spPr>
          <a:xfrm flipH="1" flipV="1">
            <a:off x="4814625" y="2986389"/>
            <a:ext cx="2796173" cy="1456421"/>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E296E37-B574-9043-AEBD-576981FA8628}"/>
              </a:ext>
            </a:extLst>
          </p:cNvPr>
          <p:cNvSpPr/>
          <p:nvPr/>
        </p:nvSpPr>
        <p:spPr>
          <a:xfrm>
            <a:off x="6870620" y="4442810"/>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Run </a:t>
            </a:r>
            <a:r>
              <a:rPr lang="de-DE" sz="2000" dirty="0" err="1"/>
              <a:t>cell</a:t>
            </a:r>
            <a:endParaRPr lang="de-DE" sz="2000" dirty="0"/>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1"/>
          </p:cNvCxnSpPr>
          <p:nvPr/>
        </p:nvCxnSpPr>
        <p:spPr>
          <a:xfrm flipH="1" flipV="1">
            <a:off x="5494509" y="2986389"/>
            <a:ext cx="3270725" cy="69277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8765234" y="3463139"/>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err="1"/>
              <a:t>Restart</a:t>
            </a:r>
            <a:r>
              <a:rPr lang="de-DE" sz="2000" dirty="0"/>
              <a:t> </a:t>
            </a:r>
            <a:r>
              <a:rPr lang="de-DE" sz="2000" dirty="0" err="1"/>
              <a:t>kernel</a:t>
            </a:r>
            <a:endParaRPr lang="de-DE" sz="2000" dirty="0"/>
          </a:p>
        </p:txBody>
      </p:sp>
    </p:spTree>
    <p:extLst>
      <p:ext uri="{BB962C8B-B14F-4D97-AF65-F5344CB8AC3E}">
        <p14:creationId xmlns:p14="http://schemas.microsoft.com/office/powerpoint/2010/main" val="256868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48A6AF-F393-5747-A6FB-AA900A62EAFC}"/>
              </a:ext>
            </a:extLst>
          </p:cNvPr>
          <p:cNvPicPr>
            <a:picLocks noChangeAspect="1"/>
          </p:cNvPicPr>
          <p:nvPr/>
        </p:nvPicPr>
        <p:blipFill>
          <a:blip r:embed="rId3"/>
          <a:stretch>
            <a:fillRect/>
          </a:stretch>
        </p:blipFill>
        <p:spPr>
          <a:xfrm>
            <a:off x="6383338" y="2063565"/>
            <a:ext cx="4919271" cy="3488400"/>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5207C58-CA88-C346-A3F7-E617D929D104}"/>
              </a:ext>
            </a:extLst>
          </p:cNvPr>
          <p:cNvPicPr>
            <a:picLocks noChangeAspect="1"/>
          </p:cNvPicPr>
          <p:nvPr/>
        </p:nvPicPr>
        <p:blipFill>
          <a:blip r:embed="rId4"/>
          <a:stretch>
            <a:fillRect/>
          </a:stretch>
        </p:blipFill>
        <p:spPr>
          <a:xfrm>
            <a:off x="874031" y="2063565"/>
            <a:ext cx="4931875" cy="34884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End your session via “Control Panel – Stop My Server” after completing the tasks</a:t>
            </a:r>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3"/>
          </p:cNvCxnSpPr>
          <p:nvPr/>
        </p:nvCxnSpPr>
        <p:spPr>
          <a:xfrm flipV="1">
            <a:off x="4117824" y="2708920"/>
            <a:ext cx="1060055" cy="1872208"/>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2207568"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Control Panel</a:t>
            </a:r>
          </a:p>
        </p:txBody>
      </p:sp>
      <p:cxnSp>
        <p:nvCxnSpPr>
          <p:cNvPr id="23" name="Straight Arrow Connector 22">
            <a:extLst>
              <a:ext uri="{FF2B5EF4-FFF2-40B4-BE49-F238E27FC236}">
                <a16:creationId xmlns:a16="http://schemas.microsoft.com/office/drawing/2014/main" id="{0DD3DE38-0580-024A-B26E-7AAA0EF280F9}"/>
              </a:ext>
            </a:extLst>
          </p:cNvPr>
          <p:cNvCxnSpPr>
            <a:cxnSpLocks/>
            <a:stCxn id="24" idx="0"/>
          </p:cNvCxnSpPr>
          <p:nvPr/>
        </p:nvCxnSpPr>
        <p:spPr>
          <a:xfrm flipH="1" flipV="1">
            <a:off x="8516088" y="3608420"/>
            <a:ext cx="263232" cy="75668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AC99946-0423-7349-815A-3E64107A8B2F}"/>
              </a:ext>
            </a:extLst>
          </p:cNvPr>
          <p:cNvSpPr/>
          <p:nvPr/>
        </p:nvSpPr>
        <p:spPr>
          <a:xfrm>
            <a:off x="7824192"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End </a:t>
            </a:r>
            <a:r>
              <a:rPr lang="de-DE" sz="2000" dirty="0" err="1"/>
              <a:t>session</a:t>
            </a:r>
            <a:endParaRPr lang="de-DE" sz="2000" dirty="0"/>
          </a:p>
        </p:txBody>
      </p:sp>
    </p:spTree>
    <p:extLst>
      <p:ext uri="{BB962C8B-B14F-4D97-AF65-F5344CB8AC3E}">
        <p14:creationId xmlns:p14="http://schemas.microsoft.com/office/powerpoint/2010/main" val="2581513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0BD9-ED27-FE41-AED9-BB196A0FE55A}"/>
              </a:ext>
            </a:extLst>
          </p:cNvPr>
          <p:cNvSpPr>
            <a:spLocks noGrp="1"/>
          </p:cNvSpPr>
          <p:nvPr>
            <p:ph type="title"/>
          </p:nvPr>
        </p:nvSpPr>
        <p:spPr/>
        <p:txBody>
          <a:bodyPr/>
          <a:lstStyle/>
          <a:p>
            <a:r>
              <a:rPr lang="en-US" noProof="0" dirty="0"/>
              <a:t>Overview of exercises</a:t>
            </a:r>
          </a:p>
        </p:txBody>
      </p:sp>
      <p:sp>
        <p:nvSpPr>
          <p:cNvPr id="3" name="Content Placeholder 2">
            <a:extLst>
              <a:ext uri="{FF2B5EF4-FFF2-40B4-BE49-F238E27FC236}">
                <a16:creationId xmlns:a16="http://schemas.microsoft.com/office/drawing/2014/main" id="{3D95D7AB-D659-0741-9E68-39FDA5B6C301}"/>
              </a:ext>
            </a:extLst>
          </p:cNvPr>
          <p:cNvSpPr>
            <a:spLocks noGrp="1"/>
          </p:cNvSpPr>
          <p:nvPr>
            <p:ph idx="1"/>
          </p:nvPr>
        </p:nvSpPr>
        <p:spPr>
          <a:xfrm>
            <a:off x="1703512" y="1563143"/>
            <a:ext cx="10117012" cy="4214255"/>
          </a:xfrm>
        </p:spPr>
        <p:txBody>
          <a:bodyPr/>
          <a:lstStyle/>
          <a:p>
            <a:pPr marL="514350" indent="-514350">
              <a:buFont typeface="+mj-lt"/>
              <a:buAutoNum type="arabicPeriod"/>
            </a:pPr>
            <a:r>
              <a:rPr lang="en-US" noProof="0" dirty="0"/>
              <a:t>Describe Neuron model by defining a </a:t>
            </a:r>
            <a:r>
              <a:rPr lang="en-US" b="1" noProof="0" dirty="0"/>
              <a:t>recipe</a:t>
            </a:r>
            <a:r>
              <a:rPr lang="en-US" noProof="0" dirty="0"/>
              <a:t> </a:t>
            </a:r>
            <a:br>
              <a:rPr lang="en-US" noProof="0" dirty="0"/>
            </a:br>
            <a:endParaRPr lang="en-US" noProof="0" dirty="0"/>
          </a:p>
          <a:p>
            <a:pPr marL="514350" indent="-514350">
              <a:buFont typeface="+mj-lt"/>
              <a:buAutoNum type="arabicPeriod"/>
            </a:pPr>
            <a:r>
              <a:rPr lang="en-US" noProof="0" dirty="0"/>
              <a:t>Get the </a:t>
            </a:r>
            <a:r>
              <a:rPr lang="en-US" b="1" noProof="0" dirty="0"/>
              <a:t>resources</a:t>
            </a:r>
            <a:r>
              <a:rPr lang="en-US" noProof="0" dirty="0"/>
              <a:t>, create the parallel </a:t>
            </a:r>
            <a:r>
              <a:rPr lang="en-US" b="1" noProof="0" dirty="0"/>
              <a:t>execution context </a:t>
            </a:r>
            <a:br>
              <a:rPr lang="en-US" b="1" noProof="0" dirty="0"/>
            </a:br>
            <a:r>
              <a:rPr lang="en-US" noProof="0" dirty="0"/>
              <a:t>and part the work into segments by partitioning the </a:t>
            </a:r>
            <a:r>
              <a:rPr lang="en-US" b="1" noProof="0" dirty="0"/>
              <a:t>load balance </a:t>
            </a:r>
            <a:br>
              <a:rPr lang="en-US" b="1" noProof="0" dirty="0"/>
            </a:br>
            <a:endParaRPr lang="en-US" b="1" noProof="0" dirty="0"/>
          </a:p>
          <a:p>
            <a:pPr marL="514350" indent="-514350">
              <a:buFont typeface="+mj-lt"/>
              <a:buAutoNum type="arabicPeriod"/>
            </a:pPr>
            <a:r>
              <a:rPr lang="en-US" b="1" noProof="0" dirty="0"/>
              <a:t>Initiate the simulation </a:t>
            </a:r>
            <a:r>
              <a:rPr lang="en-US" noProof="0" dirty="0"/>
              <a:t>over the distributed system and </a:t>
            </a:r>
            <a:r>
              <a:rPr lang="en-US" b="1" noProof="0" dirty="0"/>
              <a:t>run</a:t>
            </a:r>
            <a:r>
              <a:rPr lang="en-US" noProof="0" dirty="0"/>
              <a:t> the simulation </a:t>
            </a:r>
            <a:br>
              <a:rPr lang="en-US" noProof="0" dirty="0"/>
            </a:br>
            <a:endParaRPr lang="en-US" noProof="0" dirty="0"/>
          </a:p>
          <a:p>
            <a:pPr marL="514350" indent="-514350">
              <a:buFont typeface="+mj-lt"/>
              <a:buAutoNum type="arabicPeriod"/>
            </a:pPr>
            <a:r>
              <a:rPr lang="en-US" noProof="0" dirty="0"/>
              <a:t>(OPTIONAL: </a:t>
            </a:r>
            <a:br>
              <a:rPr lang="en-US" noProof="0" dirty="0"/>
            </a:br>
            <a:r>
              <a:rPr lang="en-US" noProof="0" dirty="0"/>
              <a:t>Set up measurement meters, get spike </a:t>
            </a:r>
            <a:r>
              <a:rPr lang="en-US" b="1" noProof="0" dirty="0"/>
              <a:t>recorder and its spikes </a:t>
            </a:r>
            <a:r>
              <a:rPr lang="en-US" noProof="0" dirty="0"/>
              <a:t>to </a:t>
            </a:r>
            <a:br>
              <a:rPr lang="en-US" noProof="0" dirty="0"/>
            </a:br>
            <a:r>
              <a:rPr lang="en-US" noProof="0" dirty="0"/>
              <a:t>print meter report and spike times of the cells)</a:t>
            </a:r>
          </a:p>
        </p:txBody>
      </p:sp>
      <p:sp>
        <p:nvSpPr>
          <p:cNvPr id="4" name="Text Placeholder 3">
            <a:extLst>
              <a:ext uri="{FF2B5EF4-FFF2-40B4-BE49-F238E27FC236}">
                <a16:creationId xmlns:a16="http://schemas.microsoft.com/office/drawing/2014/main" id="{2F90EDB1-B5B0-4C48-A5F1-90E7DD1BBD7F}"/>
              </a:ext>
            </a:extLst>
          </p:cNvPr>
          <p:cNvSpPr>
            <a:spLocks noGrp="1"/>
          </p:cNvSpPr>
          <p:nvPr>
            <p:ph type="body" sz="quarter" idx="15"/>
          </p:nvPr>
        </p:nvSpPr>
        <p:spPr/>
        <p:txBody>
          <a:bodyPr/>
          <a:lstStyle/>
          <a:p>
            <a:r>
              <a:rPr lang="en-US" noProof="0" dirty="0"/>
              <a:t>Exercises follow steps to setup and run a simulation with Arbor`s python frontend</a:t>
            </a:r>
          </a:p>
        </p:txBody>
      </p:sp>
      <p:grpSp>
        <p:nvGrpSpPr>
          <p:cNvPr id="15" name="Group 14">
            <a:extLst>
              <a:ext uri="{FF2B5EF4-FFF2-40B4-BE49-F238E27FC236}">
                <a16:creationId xmlns:a16="http://schemas.microsoft.com/office/drawing/2014/main" id="{66D4CA04-01DF-0E44-83E9-9BAED26AF4E2}"/>
              </a:ext>
            </a:extLst>
          </p:cNvPr>
          <p:cNvGrpSpPr/>
          <p:nvPr/>
        </p:nvGrpSpPr>
        <p:grpSpPr>
          <a:xfrm>
            <a:off x="681126" y="4221088"/>
            <a:ext cx="742686" cy="549230"/>
            <a:chOff x="69508" y="5227916"/>
            <a:chExt cx="742686" cy="549230"/>
          </a:xfrm>
        </p:grpSpPr>
        <p:sp>
          <p:nvSpPr>
            <p:cNvPr id="16" name="Oval 15">
              <a:extLst>
                <a:ext uri="{FF2B5EF4-FFF2-40B4-BE49-F238E27FC236}">
                  <a16:creationId xmlns:a16="http://schemas.microsoft.com/office/drawing/2014/main" id="{4F733A3F-5E3B-004D-BF66-2DA60CFD7A00}"/>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CC21C5B8-3360-7246-A7B0-72CD383C693B}"/>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9" name="Picture 18">
            <a:extLst>
              <a:ext uri="{FF2B5EF4-FFF2-40B4-BE49-F238E27FC236}">
                <a16:creationId xmlns:a16="http://schemas.microsoft.com/office/drawing/2014/main" id="{1E4A0502-6CA2-BA40-81FA-2CCFCE01B09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890" y="1567182"/>
            <a:ext cx="496384" cy="496384"/>
          </a:xfrm>
          <a:prstGeom prst="rect">
            <a:avLst/>
          </a:prstGeom>
        </p:spPr>
      </p:pic>
      <p:pic>
        <p:nvPicPr>
          <p:cNvPr id="20" name="Picture 19">
            <a:extLst>
              <a:ext uri="{FF2B5EF4-FFF2-40B4-BE49-F238E27FC236}">
                <a16:creationId xmlns:a16="http://schemas.microsoft.com/office/drawing/2014/main" id="{BF4B318C-0D29-1B47-860C-25E57D2B821F}"/>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376" y="2311370"/>
            <a:ext cx="619413" cy="619413"/>
          </a:xfrm>
          <a:prstGeom prst="rect">
            <a:avLst/>
          </a:prstGeom>
        </p:spPr>
      </p:pic>
      <p:pic>
        <p:nvPicPr>
          <p:cNvPr id="22" name="Picture 21">
            <a:extLst>
              <a:ext uri="{FF2B5EF4-FFF2-40B4-BE49-F238E27FC236}">
                <a16:creationId xmlns:a16="http://schemas.microsoft.com/office/drawing/2014/main" id="{0BA85ED3-73AD-EF44-972F-77D480DE2A57}"/>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1790" y="3379978"/>
            <a:ext cx="580584" cy="580584"/>
          </a:xfrm>
          <a:prstGeom prst="rect">
            <a:avLst/>
          </a:prstGeom>
        </p:spPr>
      </p:pic>
      <p:sp>
        <p:nvSpPr>
          <p:cNvPr id="23" name="TextBox 22">
            <a:extLst>
              <a:ext uri="{FF2B5EF4-FFF2-40B4-BE49-F238E27FC236}">
                <a16:creationId xmlns:a16="http://schemas.microsoft.com/office/drawing/2014/main" id="{93F54BEB-D422-2E48-8E3A-E6B298ADB6AA}"/>
              </a:ext>
            </a:extLst>
          </p:cNvPr>
          <p:cNvSpPr txBox="1"/>
          <p:nvPr/>
        </p:nvSpPr>
        <p:spPr>
          <a:xfrm>
            <a:off x="10128448" y="5541947"/>
            <a:ext cx="1828393" cy="223907"/>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pictures</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224547680"/>
      </p:ext>
    </p:extLst>
  </p:cSld>
  <p:clrMapOvr>
    <a:masterClrMapping/>
  </p:clrMapOvr>
</p:sld>
</file>

<file path=ppt/theme/theme1.xml><?xml version="1.0" encoding="utf-8"?>
<a:theme xmlns:a="http://schemas.openxmlformats.org/drawingml/2006/main" name="Jülich">
  <a:themeElements>
    <a:clrScheme name="Benutzerdefiniert 292">
      <a:dk1>
        <a:sysClr val="windowText" lastClr="000000"/>
      </a:dk1>
      <a:lt1>
        <a:sysClr val="window" lastClr="FFFFFF"/>
      </a:lt1>
      <a:dk2>
        <a:srgbClr val="6D268E"/>
      </a:dk2>
      <a:lt2>
        <a:srgbClr val="EBEBEB"/>
      </a:lt2>
      <a:accent1>
        <a:srgbClr val="023D6B"/>
      </a:accent1>
      <a:accent2>
        <a:srgbClr val="ADBDE3"/>
      </a:accent2>
      <a:accent3>
        <a:srgbClr val="30A93B"/>
      </a:accent3>
      <a:accent4>
        <a:srgbClr val="FFE900"/>
      </a:accent4>
      <a:accent5>
        <a:srgbClr val="FF8C0C"/>
      </a:accent5>
      <a:accent6>
        <a:srgbClr val="DF0F44"/>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95000"/>
          </a:lnSpc>
          <a:defRPr sz="2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95000"/>
          </a:lnSpc>
          <a:defRPr sz="2400" dirty="0" err="1" smtClean="0"/>
        </a:defPPr>
      </a:lstStyle>
    </a:txDef>
  </a:objectDefaults>
  <a:extraClrSchemeLst/>
  <a:extLst>
    <a:ext uri="{05A4C25C-085E-4340-85A3-A5531E510DB2}">
      <thm15:themeFamily xmlns:thm15="http://schemas.microsoft.com/office/thememl/2012/main" name="Juelich_PowerPoint_16x9_en.potx" id="{29595BB3-892E-4A2B-BFFC-905C8F8D5303}" vid="{E1FF22B7-866D-4E77-AF2B-40B5522CEB0B}"/>
    </a:ext>
  </a:extLst>
</a:theme>
</file>

<file path=ppt/theme/theme2.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Jülich</Template>
  <TotalTime>8787</TotalTime>
  <Words>1207</Words>
  <Application>Microsoft Macintosh PowerPoint</Application>
  <PresentationFormat>Widescreen</PresentationFormat>
  <Paragraphs>213</Paragraphs>
  <Slides>36</Slides>
  <Notes>8</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Consolas</vt:lpstr>
      <vt:lpstr>Trebuchet MS</vt:lpstr>
      <vt:lpstr>Wingdings</vt:lpstr>
      <vt:lpstr>Jülich</vt:lpstr>
      <vt:lpstr>Hands-on</vt:lpstr>
      <vt:lpstr>Preparation </vt:lpstr>
      <vt:lpstr>Preparation </vt:lpstr>
      <vt:lpstr>Preparation</vt:lpstr>
      <vt:lpstr>ORGANIZATION and work-flow</vt:lpstr>
      <vt:lpstr>ORGANIZATION and work-flow</vt:lpstr>
      <vt:lpstr>Short Introduction of jupyter notebooks</vt:lpstr>
      <vt:lpstr>Short Introduction of jupyter notebooks</vt:lpstr>
      <vt:lpstr>Overview of exercises</vt:lpstr>
      <vt:lpstr>Recipe</vt:lpstr>
      <vt:lpstr> Task 1: Create a recipe for ring network </vt:lpstr>
      <vt:lpstr>Hardware resources</vt:lpstr>
      <vt:lpstr>Domain Decomposition and Load Balancing</vt:lpstr>
      <vt:lpstr> Task 2: Create parallel execution context </vt:lpstr>
      <vt:lpstr>From Recipe to Simulation</vt:lpstr>
      <vt:lpstr> Task 3: Build and run the simulation </vt:lpstr>
      <vt:lpstr>OPTIONAL: Meter measurement and spike record</vt:lpstr>
      <vt:lpstr> Optional Task 4: Measure</vt:lpstr>
      <vt:lpstr> Optional Task 4: Get results</vt:lpstr>
      <vt:lpstr>Literature and Links</vt:lpstr>
      <vt:lpstr>BACKUP</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of presentation</dc:title>
  <dc:creator>Microsoft Office User</dc:creator>
  <cp:lastModifiedBy>Microsoft Office User</cp:lastModifiedBy>
  <cp:revision>76</cp:revision>
  <cp:lastPrinted>2018-11-28T13:32:33Z</cp:lastPrinted>
  <dcterms:created xsi:type="dcterms:W3CDTF">2018-10-29T15:21:42Z</dcterms:created>
  <dcterms:modified xsi:type="dcterms:W3CDTF">2018-12-04T10:05:41Z</dcterms:modified>
</cp:coreProperties>
</file>